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Ubuntu"/>
      <p:regular r:id="rId35"/>
      <p:bold r:id="rId36"/>
      <p:italic r:id="rId37"/>
      <p:boldItalic r:id="rId38"/>
    </p:embeddedFont>
    <p:embeddedFont>
      <p:font typeface="Roboto"/>
      <p:regular r:id="rId39"/>
      <p:bold r:id="rId40"/>
      <p:italic r:id="rId41"/>
      <p:boldItalic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85F8347-C7B3-4F4F-86B9-8A31CBD0D57D}">
  <a:tblStyle styleId="{985F8347-C7B3-4F4F-86B9-8A31CBD0D57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D0DB1FE-25A9-4A4F-B4B4-4DBCB4452759}"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Comfortaa-bold.fntdata"/><Relationship Id="rId21" Type="http://schemas.openxmlformats.org/officeDocument/2006/relationships/slide" Target="slides/slide16.xml"/><Relationship Id="rId43" Type="http://schemas.openxmlformats.org/officeDocument/2006/relationships/font" Target="fonts/Comfortaa-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Ubuntu-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Ubuntu-italic.fntdata"/><Relationship Id="rId14" Type="http://schemas.openxmlformats.org/officeDocument/2006/relationships/slide" Target="slides/slide9.xml"/><Relationship Id="rId36" Type="http://schemas.openxmlformats.org/officeDocument/2006/relationships/font" Target="fonts/Ubuntu-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Ubuntu-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onfinder.com/icons/872756/happy_family_happy_home_heart_sign_house_love_home_icon#size=128"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Hello guys! Hi minh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
              <a:t>To account for all the factors which all affect each other and play a role in our decision, we constructed a comprehensive virtual prototype in which we used real rainfall data to model our solution. We used this model to optimize different parameters in our design and used stakeholder satisfaction curves along with these weightings and our prototype to fine-tune our design parameters and arrive at the most optimal solution.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Throughout this  prototyping process, our decisions revolved around 5 main factors: Consumption, cost, environmental impact, reliability, and maintenance occurances. Of course there were some trade-offs between these decisions and since adjusting some parameters will affect many more, we tried to compromise best we could in the interest of stakeholder satisfaction. We determined a daily consumption value of 550L/day was optimal, used solar panels to decrease environmental impact, increased catchment tank size to ensure resiliency in our system and make sure it is reliable for more punishing rainfall patterns, and used the maximum amount of filters to minimize maintenance occurances.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Images from http://simpleicon.com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Suitable to small community context</a:t>
            </a:r>
            <a:endParaRPr/>
          </a:p>
          <a:p>
            <a:pPr indent="-298450" lvl="0" marL="457200" rtl="0">
              <a:spcBef>
                <a:spcPts val="0"/>
              </a:spcBef>
              <a:spcAft>
                <a:spcPts val="0"/>
              </a:spcAft>
              <a:buSzPts val="1100"/>
              <a:buChar char="-"/>
            </a:pPr>
            <a:r>
              <a:rPr lang="en"/>
              <a:t>House icon </a:t>
            </a:r>
            <a:r>
              <a:rPr lang="en" u="sng">
                <a:solidFill>
                  <a:schemeClr val="hlink"/>
                </a:solidFill>
                <a:hlinkClick r:id="rId2"/>
              </a:rPr>
              <a:t>https://www.iconfinder.com/icons/872756/happy_family_happy_home_heart_sign_house_love_home_icon#size=128</a:t>
            </a:r>
            <a:endParaRPr/>
          </a:p>
          <a:p>
            <a:pPr indent="-298450" lvl="0" marL="457200" rtl="0">
              <a:spcBef>
                <a:spcPts val="0"/>
              </a:spcBef>
              <a:spcAft>
                <a:spcPts val="0"/>
              </a:spcAft>
              <a:buSzPts val="1100"/>
              <a:buChar char="-"/>
            </a:pPr>
            <a:r>
              <a:rPr lang="en"/>
              <a:t>Raincloud icon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http://simpleicon.com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William Independent power system = does not rely on electrical power filtration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are a few of the solutions that we have considered through our rain water harvesting system.  Elements include using solar as a power system instead of disel and we looked at various cases of the capacity, cost and maintenance overall being effects.  </a:t>
            </a:r>
            <a:endParaRPr/>
          </a:p>
          <a:p>
            <a:pPr indent="0" lvl="0" marL="0" rtl="0">
              <a:spcBef>
                <a:spcPts val="0"/>
              </a:spcBef>
              <a:spcAft>
                <a:spcPts val="0"/>
              </a:spcAft>
              <a:buNone/>
            </a:pPr>
            <a:r>
              <a:t/>
            </a:r>
            <a:endParaRPr/>
          </a:p>
          <a:p>
            <a:pPr indent="0" lvl="0" marL="0" rtl="0">
              <a:spcBef>
                <a:spcPts val="0"/>
              </a:spcBef>
              <a:spcAft>
                <a:spcPts val="0"/>
              </a:spcAft>
              <a:buNone/>
            </a:pPr>
            <a:r>
              <a:rPr lang="en"/>
              <a:t>Types and differences amongst the 1,5 and 200 um filter amongst cost, maitenance weighing each of their pros and cons.  </a:t>
            </a:r>
            <a:endParaRPr/>
          </a:p>
          <a:p>
            <a:pPr indent="0" lvl="0" marL="0" rtl="0">
              <a:spcBef>
                <a:spcPts val="0"/>
              </a:spcBef>
              <a:spcAft>
                <a:spcPts val="0"/>
              </a:spcAft>
              <a:buNone/>
            </a:pPr>
            <a:r>
              <a:t/>
            </a:r>
            <a:endParaRPr/>
          </a:p>
          <a:p>
            <a:pPr indent="0" lvl="0" marL="0" rtl="0">
              <a:spcBef>
                <a:spcPts val="0"/>
              </a:spcBef>
              <a:spcAft>
                <a:spcPts val="0"/>
              </a:spcAft>
              <a:buNone/>
            </a:pPr>
            <a:r>
              <a:rPr lang="en"/>
              <a:t>Considered a disinfection system but, overall decided to go with chlorine over Ozone as it was weighted more heavily towards the satisfaction of stakeholders in our model.  </a:t>
            </a:r>
            <a:endParaRPr/>
          </a:p>
          <a:p>
            <a:pPr indent="0" lvl="0" marL="0" rtl="0">
              <a:spcBef>
                <a:spcPts val="0"/>
              </a:spcBef>
              <a:spcAft>
                <a:spcPts val="0"/>
              </a:spcAft>
              <a:buNone/>
            </a:pPr>
            <a:r>
              <a:t/>
            </a:r>
            <a:endParaRPr/>
          </a:p>
          <a:p>
            <a:pPr indent="0" lvl="0" marL="0" rtl="0">
              <a:spcBef>
                <a:spcPts val="0"/>
              </a:spcBef>
              <a:spcAft>
                <a:spcPts val="0"/>
              </a:spcAft>
              <a:buNone/>
            </a:pPr>
            <a:r>
              <a:rPr lang="en"/>
              <a:t>And we also considered other elements like types of pumps, location of filters, qualities and specifications of both our storage tank and catchment tank for maximizing proficciency in unpredictable weather conditions.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3F3F3"/>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Comfortaa"/>
              <a:buNone/>
              <a:defRPr sz="2800">
                <a:solidFill>
                  <a:schemeClr val="dk1"/>
                </a:solidFill>
                <a:latin typeface="Comfortaa"/>
                <a:ea typeface="Comfortaa"/>
                <a:cs typeface="Comfortaa"/>
                <a:sym typeface="Comforta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Comfortaa"/>
              <a:buChar char="●"/>
              <a:defRPr sz="1800">
                <a:solidFill>
                  <a:schemeClr val="dk2"/>
                </a:solidFill>
                <a:latin typeface="Comfortaa"/>
                <a:ea typeface="Comfortaa"/>
                <a:cs typeface="Comfortaa"/>
                <a:sym typeface="Comfortaa"/>
              </a:defRPr>
            </a:lvl1pPr>
            <a:lvl2pPr indent="-317500" lvl="1" marL="9144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2pPr>
            <a:lvl3pPr indent="-317500" lvl="2" marL="13716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3pPr>
            <a:lvl4pPr indent="-317500" lvl="3" marL="18288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4pPr>
            <a:lvl5pPr indent="-317500" lvl="4" marL="22860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5pPr>
            <a:lvl6pPr indent="-317500" lvl="5" marL="27432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6pPr>
            <a:lvl7pPr indent="-317500" lvl="6" marL="32004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7pPr>
            <a:lvl8pPr indent="-317500" lvl="7" marL="3657600">
              <a:lnSpc>
                <a:spcPct val="115000"/>
              </a:lnSpc>
              <a:spcBef>
                <a:spcPts val="1600"/>
              </a:spcBef>
              <a:spcAft>
                <a:spcPts val="0"/>
              </a:spcAft>
              <a:buClr>
                <a:schemeClr val="dk2"/>
              </a:buClr>
              <a:buSzPts val="1400"/>
              <a:buFont typeface="Comfortaa"/>
              <a:buChar char="○"/>
              <a:defRPr>
                <a:solidFill>
                  <a:schemeClr val="dk2"/>
                </a:solidFill>
                <a:latin typeface="Comfortaa"/>
                <a:ea typeface="Comfortaa"/>
                <a:cs typeface="Comfortaa"/>
                <a:sym typeface="Comfortaa"/>
              </a:defRPr>
            </a:lvl8pPr>
            <a:lvl9pPr indent="-317500" lvl="8" marL="4114800">
              <a:lnSpc>
                <a:spcPct val="115000"/>
              </a:lnSpc>
              <a:spcBef>
                <a:spcPts val="1600"/>
              </a:spcBef>
              <a:spcAft>
                <a:spcPts val="1600"/>
              </a:spcAft>
              <a:buClr>
                <a:schemeClr val="dk2"/>
              </a:buClr>
              <a:buSzPts val="1400"/>
              <a:buFont typeface="Comfortaa"/>
              <a:buChar char="■"/>
              <a:defRPr>
                <a:solidFill>
                  <a:schemeClr val="dk2"/>
                </a:solidFill>
                <a:latin typeface="Comfortaa"/>
                <a:ea typeface="Comfortaa"/>
                <a:cs typeface="Comfortaa"/>
                <a:sym typeface="Comforta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Shape 54"/>
          <p:cNvSpPr/>
          <p:nvPr/>
        </p:nvSpPr>
        <p:spPr>
          <a:xfrm>
            <a:off x="11575" y="0"/>
            <a:ext cx="65049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nvSpPr>
        <p:spPr>
          <a:xfrm>
            <a:off x="176725" y="528625"/>
            <a:ext cx="6174600" cy="1240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4800">
                <a:latin typeface="Comfortaa"/>
                <a:ea typeface="Comfortaa"/>
                <a:cs typeface="Comfortaa"/>
                <a:sym typeface="Comfortaa"/>
              </a:rPr>
              <a:t>WATER SCARCITY IN REMOTE COMMUNITIES</a:t>
            </a:r>
            <a:endParaRPr sz="4800">
              <a:latin typeface="Comfortaa"/>
              <a:ea typeface="Comfortaa"/>
              <a:cs typeface="Comfortaa"/>
              <a:sym typeface="Comfortaa"/>
            </a:endParaRPr>
          </a:p>
        </p:txBody>
      </p:sp>
      <p:sp>
        <p:nvSpPr>
          <p:cNvPr id="56" name="Shape 56"/>
          <p:cNvSpPr txBox="1"/>
          <p:nvPr/>
        </p:nvSpPr>
        <p:spPr>
          <a:xfrm>
            <a:off x="604525" y="3050450"/>
            <a:ext cx="52263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Novia C. Joshua C. Minh H. Joshua S. Marko S. </a:t>
            </a:r>
            <a:r>
              <a:rPr lang="en">
                <a:latin typeface="Calibri"/>
                <a:ea typeface="Calibri"/>
                <a:cs typeface="Calibri"/>
                <a:sym typeface="Calibri"/>
              </a:rPr>
              <a:t>William</a:t>
            </a:r>
            <a:r>
              <a:rPr lang="en">
                <a:latin typeface="Calibri"/>
                <a:ea typeface="Calibri"/>
                <a:cs typeface="Calibri"/>
                <a:sym typeface="Calibri"/>
              </a:rPr>
              <a:t> W. Yon Z.</a:t>
            </a:r>
            <a:endParaRPr>
              <a:latin typeface="Calibri"/>
              <a:ea typeface="Calibri"/>
              <a:cs typeface="Calibri"/>
              <a:sym typeface="Calibri"/>
            </a:endParaRPr>
          </a:p>
        </p:txBody>
      </p:sp>
      <p:pic>
        <p:nvPicPr>
          <p:cNvPr id="57" name="Shape 57"/>
          <p:cNvPicPr preferRelativeResize="0"/>
          <p:nvPr/>
        </p:nvPicPr>
        <p:blipFill>
          <a:blip r:embed="rId3">
            <a:alphaModFix amt="50000"/>
          </a:blip>
          <a:stretch>
            <a:fillRect/>
          </a:stretch>
        </p:blipFill>
        <p:spPr>
          <a:xfrm>
            <a:off x="6516475" y="1367775"/>
            <a:ext cx="2627525" cy="2182897"/>
          </a:xfrm>
          <a:prstGeom prst="rect">
            <a:avLst/>
          </a:prstGeom>
          <a:noFill/>
          <a:ln>
            <a:noFill/>
          </a:ln>
        </p:spPr>
      </p:pic>
      <p:cxnSp>
        <p:nvCxnSpPr>
          <p:cNvPr id="58" name="Shape 58"/>
          <p:cNvCxnSpPr/>
          <p:nvPr/>
        </p:nvCxnSpPr>
        <p:spPr>
          <a:xfrm>
            <a:off x="304225" y="2941075"/>
            <a:ext cx="5919600" cy="0"/>
          </a:xfrm>
          <a:prstGeom prst="straightConnector1">
            <a:avLst/>
          </a:prstGeom>
          <a:noFill/>
          <a:ln cap="flat" cmpd="sng" w="28575">
            <a:solidFill>
              <a:srgbClr val="000000"/>
            </a:solidFill>
            <a:prstDash val="solid"/>
            <a:round/>
            <a:headEnd len="med" w="med" type="none"/>
            <a:tailEnd len="med" w="med" type="none"/>
          </a:ln>
        </p:spPr>
      </p:cxnSp>
      <p:pic>
        <p:nvPicPr>
          <p:cNvPr id="59" name="Shape 59"/>
          <p:cNvPicPr preferRelativeResize="0"/>
          <p:nvPr/>
        </p:nvPicPr>
        <p:blipFill>
          <a:blip r:embed="rId4">
            <a:alphaModFix/>
          </a:blip>
          <a:stretch>
            <a:fillRect/>
          </a:stretch>
        </p:blipFill>
        <p:spPr>
          <a:xfrm>
            <a:off x="13773452" y="1417096"/>
            <a:ext cx="386575" cy="421500"/>
          </a:xfrm>
          <a:prstGeom prst="rect">
            <a:avLst/>
          </a:prstGeom>
          <a:noFill/>
          <a:ln>
            <a:noFill/>
          </a:ln>
        </p:spPr>
      </p:pic>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43" name="Shape 243"/>
        <p:cNvGrpSpPr/>
        <p:nvPr/>
      </p:nvGrpSpPr>
      <p:grpSpPr>
        <a:xfrm>
          <a:off x="0" y="0"/>
          <a:ext cx="0" cy="0"/>
          <a:chOff x="0" y="0"/>
          <a:chExt cx="0" cy="0"/>
        </a:xfrm>
      </p:grpSpPr>
      <p:sp>
        <p:nvSpPr>
          <p:cNvPr id="244" name="Shape 2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45" name="Shape 245"/>
          <p:cNvSpPr txBox="1"/>
          <p:nvPr>
            <p:ph type="title"/>
          </p:nvPr>
        </p:nvSpPr>
        <p:spPr>
          <a:xfrm>
            <a:off x="0" y="68275"/>
            <a:ext cx="914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COMPREHENSIVE </a:t>
            </a:r>
            <a:r>
              <a:rPr lang="en" sz="3200"/>
              <a:t>VIRTUAL PROTOTYPING </a:t>
            </a:r>
            <a:endParaRPr sz="3200">
              <a:latin typeface="Comfortaa"/>
              <a:ea typeface="Comfortaa"/>
              <a:cs typeface="Comfortaa"/>
              <a:sym typeface="Comfortaa"/>
            </a:endParaRPr>
          </a:p>
        </p:txBody>
      </p:sp>
      <p:sp>
        <p:nvSpPr>
          <p:cNvPr id="246" name="Shape 246"/>
          <p:cNvSpPr txBox="1"/>
          <p:nvPr/>
        </p:nvSpPr>
        <p:spPr>
          <a:xfrm>
            <a:off x="316500" y="821675"/>
            <a:ext cx="8511000" cy="566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dk1"/>
                </a:solidFill>
                <a:latin typeface="Comfortaa"/>
                <a:ea typeface="Comfortaa"/>
                <a:cs typeface="Comfortaa"/>
                <a:sym typeface="Comfortaa"/>
              </a:rPr>
              <a:t>Optimizing Satisfaction for Satisfaction Criteria</a:t>
            </a:r>
            <a:endParaRPr sz="2400">
              <a:solidFill>
                <a:schemeClr val="dk1"/>
              </a:solidFill>
              <a:latin typeface="Comfortaa"/>
              <a:ea typeface="Comfortaa"/>
              <a:cs typeface="Comfortaa"/>
              <a:sym typeface="Comfortaa"/>
            </a:endParaRPr>
          </a:p>
          <a:p>
            <a:pPr indent="0" lvl="0" marL="0" rtl="0">
              <a:spcBef>
                <a:spcPts val="0"/>
              </a:spcBef>
              <a:spcAft>
                <a:spcPts val="0"/>
              </a:spcAft>
              <a:buNone/>
            </a:pPr>
            <a:r>
              <a:t/>
            </a:r>
            <a:endParaRPr sz="24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t/>
            </a:r>
            <a:endParaRPr/>
          </a:p>
        </p:txBody>
      </p:sp>
      <p:pic>
        <p:nvPicPr>
          <p:cNvPr id="247" name="Shape 247"/>
          <p:cNvPicPr preferRelativeResize="0"/>
          <p:nvPr/>
        </p:nvPicPr>
        <p:blipFill rotWithShape="1">
          <a:blip r:embed="rId3">
            <a:alphaModFix amt="62000"/>
          </a:blip>
          <a:srcRect b="1863" l="1057" r="48590" t="4957"/>
          <a:stretch/>
        </p:blipFill>
        <p:spPr>
          <a:xfrm>
            <a:off x="650350" y="1566350"/>
            <a:ext cx="4034400" cy="3357600"/>
          </a:xfrm>
          <a:prstGeom prst="ellipse">
            <a:avLst/>
          </a:prstGeom>
          <a:noFill/>
          <a:ln>
            <a:noFill/>
          </a:ln>
        </p:spPr>
      </p:pic>
      <p:pic>
        <p:nvPicPr>
          <p:cNvPr id="248" name="Shape 248"/>
          <p:cNvPicPr preferRelativeResize="0"/>
          <p:nvPr/>
        </p:nvPicPr>
        <p:blipFill rotWithShape="1">
          <a:blip r:embed="rId3">
            <a:alphaModFix amt="69000"/>
          </a:blip>
          <a:srcRect b="8670" l="59609" r="0" t="12508"/>
          <a:stretch/>
        </p:blipFill>
        <p:spPr>
          <a:xfrm>
            <a:off x="5189625" y="1686225"/>
            <a:ext cx="3236551" cy="284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p:nvPr/>
        </p:nvSpPr>
        <p:spPr>
          <a:xfrm>
            <a:off x="3105978" y="833100"/>
            <a:ext cx="2909700" cy="936000"/>
          </a:xfrm>
          <a:prstGeom prst="roundRect">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txBox="1"/>
          <p:nvPr>
            <p:ph type="title"/>
          </p:nvPr>
        </p:nvSpPr>
        <p:spPr>
          <a:xfrm>
            <a:off x="212050" y="128700"/>
            <a:ext cx="914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DECISIONS</a:t>
            </a:r>
            <a:endParaRPr sz="1200">
              <a:latin typeface="Comfortaa"/>
              <a:ea typeface="Comfortaa"/>
              <a:cs typeface="Comfortaa"/>
              <a:sym typeface="Comfortaa"/>
            </a:endParaRPr>
          </a:p>
        </p:txBody>
      </p:sp>
      <p:sp>
        <p:nvSpPr>
          <p:cNvPr id="255" name="Shape 255"/>
          <p:cNvSpPr txBox="1"/>
          <p:nvPr>
            <p:ph idx="12" type="sldNum"/>
          </p:nvPr>
        </p:nvSpPr>
        <p:spPr>
          <a:xfrm>
            <a:off x="8472458" y="4746342"/>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6" name="Shape 256"/>
          <p:cNvSpPr txBox="1"/>
          <p:nvPr/>
        </p:nvSpPr>
        <p:spPr>
          <a:xfrm>
            <a:off x="2730750" y="914036"/>
            <a:ext cx="3682500" cy="54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Overall </a:t>
            </a:r>
            <a:r>
              <a:rPr b="1" lang="en" sz="1800">
                <a:solidFill>
                  <a:schemeClr val="dk1"/>
                </a:solidFill>
                <a:highlight>
                  <a:srgbClr val="D9D2E9"/>
                </a:highlight>
                <a:latin typeface="Comfortaa"/>
                <a:ea typeface="Comfortaa"/>
                <a:cs typeface="Comfortaa"/>
                <a:sym typeface="Comfortaa"/>
              </a:rPr>
              <a:t>C</a:t>
            </a:r>
            <a:r>
              <a:rPr b="1" lang="en" sz="1800">
                <a:solidFill>
                  <a:schemeClr val="dk1"/>
                </a:solidFill>
                <a:highlight>
                  <a:srgbClr val="D9D2E9"/>
                </a:highlight>
                <a:latin typeface="Comfortaa"/>
                <a:ea typeface="Comfortaa"/>
                <a:cs typeface="Comfortaa"/>
                <a:sym typeface="Comfortaa"/>
              </a:rPr>
              <a:t>onsumption</a:t>
            </a:r>
            <a:r>
              <a:rPr lang="en">
                <a:solidFill>
                  <a:schemeClr val="dk1"/>
                </a:solidFill>
                <a:highlight>
                  <a:srgbClr val="C9DAF8"/>
                </a:highlight>
                <a:latin typeface="Comfortaa"/>
                <a:ea typeface="Comfortaa"/>
                <a:cs typeface="Comfortaa"/>
                <a:sym typeface="Comfortaa"/>
              </a:rPr>
              <a:t>:</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0" lvl="0" marL="0" rtl="0" algn="ctr">
              <a:spcBef>
                <a:spcPts val="0"/>
              </a:spcBef>
              <a:spcAft>
                <a:spcPts val="0"/>
              </a:spcAft>
              <a:buNone/>
            </a:pPr>
            <a:r>
              <a:rPr b="1" lang="en" sz="1800" u="sng">
                <a:solidFill>
                  <a:schemeClr val="dk1"/>
                </a:solidFill>
                <a:latin typeface="Comfortaa"/>
                <a:ea typeface="Comfortaa"/>
                <a:cs typeface="Comfortaa"/>
                <a:sym typeface="Comfortaa"/>
              </a:rPr>
              <a:t>530</a:t>
            </a:r>
            <a:r>
              <a:rPr b="1" lang="en" sz="1800" u="sng">
                <a:solidFill>
                  <a:schemeClr val="dk1"/>
                </a:solidFill>
                <a:latin typeface="Comfortaa"/>
                <a:ea typeface="Comfortaa"/>
                <a:cs typeface="Comfortaa"/>
                <a:sym typeface="Comfortaa"/>
              </a:rPr>
              <a:t> L/day </a:t>
            </a:r>
            <a:endParaRPr b="1" sz="1800" u="sng"/>
          </a:p>
        </p:txBody>
      </p:sp>
      <p:sp>
        <p:nvSpPr>
          <p:cNvPr id="257" name="Shape 257"/>
          <p:cNvSpPr txBox="1"/>
          <p:nvPr/>
        </p:nvSpPr>
        <p:spPr>
          <a:xfrm>
            <a:off x="-29625" y="5139950"/>
            <a:ext cx="8901300" cy="2826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We decided to be liberal with our spending usage and maximize our system effectiveness</a:t>
            </a:r>
            <a:endParaRPr>
              <a:solidFill>
                <a:schemeClr val="dk1"/>
              </a:solidFill>
              <a:latin typeface="Comfortaa"/>
              <a:ea typeface="Comfortaa"/>
              <a:cs typeface="Comfortaa"/>
              <a:sym typeface="Comfortaa"/>
            </a:endParaRPr>
          </a:p>
          <a:p>
            <a:pPr indent="-317500" lvl="0" marL="457200"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Solar panels were chosen to minimize environmental impact</a:t>
            </a:r>
            <a:endParaRPr>
              <a:solidFill>
                <a:schemeClr val="dk1"/>
              </a:solidFill>
              <a:latin typeface="Comfortaa"/>
              <a:ea typeface="Comfortaa"/>
              <a:cs typeface="Comfortaa"/>
              <a:sym typeface="Comfortaa"/>
            </a:endParaRPr>
          </a:p>
          <a:p>
            <a:pPr indent="-317500" lvl="0" marL="457200"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The lowest amount of filters was chosen to provide a low maintenance system</a:t>
            </a:r>
            <a:endParaRPr>
              <a:solidFill>
                <a:schemeClr val="dk1"/>
              </a:solidFill>
              <a:latin typeface="Comfortaa"/>
              <a:ea typeface="Comfortaa"/>
              <a:cs typeface="Comfortaa"/>
              <a:sym typeface="Comfortaa"/>
            </a:endParaRPr>
          </a:p>
          <a:p>
            <a:pPr indent="-317500" lvl="0" marL="457200"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The flow rate was not a focus point, and was a result of the other factors in the system</a:t>
            </a:r>
            <a:endParaRPr>
              <a:solidFill>
                <a:schemeClr val="dk1"/>
              </a:solidFill>
              <a:latin typeface="Comfortaa"/>
              <a:ea typeface="Comfortaa"/>
              <a:cs typeface="Comfortaa"/>
              <a:sym typeface="Comfortaa"/>
            </a:endParaRPr>
          </a:p>
          <a:p>
            <a:pPr indent="-317500" lvl="0" marL="457200"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The reliability was at an acceptable standard, as we prioritized the litres provided per day rather than the days serviced by the system</a:t>
            </a:r>
            <a:endParaRPr>
              <a:solidFill>
                <a:schemeClr val="dk1"/>
              </a:solidFill>
              <a:latin typeface="Comfortaa"/>
              <a:ea typeface="Comfortaa"/>
              <a:cs typeface="Comfortaa"/>
              <a:sym typeface="Comfortaa"/>
            </a:endParaRPr>
          </a:p>
        </p:txBody>
      </p:sp>
      <p:grpSp>
        <p:nvGrpSpPr>
          <p:cNvPr id="258" name="Shape 258"/>
          <p:cNvGrpSpPr/>
          <p:nvPr/>
        </p:nvGrpSpPr>
        <p:grpSpPr>
          <a:xfrm>
            <a:off x="212050" y="1839600"/>
            <a:ext cx="1997970" cy="3122933"/>
            <a:chOff x="490055" y="1613488"/>
            <a:chExt cx="1578300" cy="2425391"/>
          </a:xfrm>
        </p:grpSpPr>
        <p:sp>
          <p:nvSpPr>
            <p:cNvPr id="259" name="Shape 259"/>
            <p:cNvSpPr/>
            <p:nvPr/>
          </p:nvSpPr>
          <p:spPr>
            <a:xfrm>
              <a:off x="549914" y="1613488"/>
              <a:ext cx="1398600" cy="1350900"/>
            </a:xfrm>
            <a:prstGeom prst="ellipse">
              <a:avLst/>
            </a:prstGeom>
            <a:solidFill>
              <a:srgbClr val="D9EAD3"/>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Comfortaa"/>
                <a:ea typeface="Comfortaa"/>
                <a:cs typeface="Comfortaa"/>
                <a:sym typeface="Comfortaa"/>
              </a:endParaRPr>
            </a:p>
          </p:txBody>
        </p:sp>
        <p:sp>
          <p:nvSpPr>
            <p:cNvPr id="260" name="Shape 260"/>
            <p:cNvSpPr txBox="1"/>
            <p:nvPr/>
          </p:nvSpPr>
          <p:spPr>
            <a:xfrm>
              <a:off x="762761" y="2136331"/>
              <a:ext cx="1032900" cy="459600"/>
            </a:xfrm>
            <a:prstGeom prst="rect">
              <a:avLst/>
            </a:prstGeom>
            <a:noFill/>
            <a:ln>
              <a:noFill/>
            </a:ln>
          </p:spPr>
          <p:txBody>
            <a:bodyPr anchorCtr="0" anchor="t" bIns="91425" lIns="91425" spcFirstLastPara="1" rIns="91425" wrap="square" tIns="91425">
              <a:noAutofit/>
            </a:bodyPr>
            <a:lstStyle/>
            <a:p>
              <a:pPr indent="0" lvl="0" marL="0" algn="ctr">
                <a:lnSpc>
                  <a:spcPct val="115000"/>
                </a:lnSpc>
                <a:spcBef>
                  <a:spcPts val="0"/>
                </a:spcBef>
                <a:spcAft>
                  <a:spcPts val="1600"/>
                </a:spcAft>
                <a:buNone/>
              </a:pPr>
              <a:r>
                <a:rPr b="1" lang="en" sz="2200">
                  <a:latin typeface="Comfortaa"/>
                  <a:ea typeface="Comfortaa"/>
                  <a:cs typeface="Comfortaa"/>
                  <a:sym typeface="Comfortaa"/>
                </a:rPr>
                <a:t>Cost</a:t>
              </a:r>
              <a:endParaRPr b="1" sz="2200">
                <a:latin typeface="Comfortaa"/>
                <a:ea typeface="Comfortaa"/>
                <a:cs typeface="Comfortaa"/>
                <a:sym typeface="Comfortaa"/>
              </a:endParaRPr>
            </a:p>
          </p:txBody>
        </p:sp>
        <p:sp>
          <p:nvSpPr>
            <p:cNvPr id="261" name="Shape 261"/>
            <p:cNvSpPr txBox="1"/>
            <p:nvPr/>
          </p:nvSpPr>
          <p:spPr>
            <a:xfrm>
              <a:off x="490055" y="3227079"/>
              <a:ext cx="1578300" cy="811800"/>
            </a:xfrm>
            <a:prstGeom prst="rect">
              <a:avLst/>
            </a:prstGeom>
            <a:noFill/>
            <a:ln>
              <a:noFill/>
            </a:ln>
          </p:spPr>
          <p:txBody>
            <a:bodyPr anchorCtr="0" anchor="b" bIns="91425" lIns="91425" spcFirstLastPara="1" rIns="91425" wrap="square" tIns="91425">
              <a:noAutofit/>
            </a:bodyPr>
            <a:lstStyle/>
            <a:p>
              <a:pPr indent="0" lvl="0" marL="0" algn="ctr">
                <a:lnSpc>
                  <a:spcPct val="115000"/>
                </a:lnSpc>
                <a:spcBef>
                  <a:spcPts val="0"/>
                </a:spcBef>
                <a:spcAft>
                  <a:spcPts val="0"/>
                </a:spcAft>
                <a:buNone/>
              </a:pPr>
              <a:r>
                <a:rPr b="1" lang="en" sz="1600">
                  <a:latin typeface="Comfortaa"/>
                  <a:ea typeface="Comfortaa"/>
                  <a:cs typeface="Comfortaa"/>
                  <a:sym typeface="Comfortaa"/>
                </a:rPr>
                <a:t>Maximize effectiveness over spending amount</a:t>
              </a:r>
              <a:endParaRPr b="1" sz="1600">
                <a:latin typeface="Comfortaa"/>
                <a:ea typeface="Comfortaa"/>
                <a:cs typeface="Comfortaa"/>
                <a:sym typeface="Comfortaa"/>
              </a:endParaRPr>
            </a:p>
          </p:txBody>
        </p:sp>
      </p:grpSp>
      <p:grpSp>
        <p:nvGrpSpPr>
          <p:cNvPr id="262" name="Shape 262"/>
          <p:cNvGrpSpPr/>
          <p:nvPr/>
        </p:nvGrpSpPr>
        <p:grpSpPr>
          <a:xfrm>
            <a:off x="2421850" y="1839600"/>
            <a:ext cx="2036521" cy="2366138"/>
            <a:chOff x="490055" y="1613488"/>
            <a:chExt cx="1608753" cy="1837634"/>
          </a:xfrm>
        </p:grpSpPr>
        <p:sp>
          <p:nvSpPr>
            <p:cNvPr id="263" name="Shape 263"/>
            <p:cNvSpPr/>
            <p:nvPr/>
          </p:nvSpPr>
          <p:spPr>
            <a:xfrm>
              <a:off x="610108" y="1613488"/>
              <a:ext cx="1398600" cy="1377900"/>
            </a:xfrm>
            <a:prstGeom prst="ellipse">
              <a:avLst/>
            </a:prstGeom>
            <a:solidFill>
              <a:srgbClr val="D0E0E3"/>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4" name="Shape 264"/>
            <p:cNvSpPr txBox="1"/>
            <p:nvPr/>
          </p:nvSpPr>
          <p:spPr>
            <a:xfrm>
              <a:off x="520509" y="2050542"/>
              <a:ext cx="1578300" cy="45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latin typeface="Comfortaa"/>
                  <a:ea typeface="Comfortaa"/>
                  <a:cs typeface="Comfortaa"/>
                  <a:sym typeface="Comfortaa"/>
                </a:rPr>
                <a:t>Environmental Impact</a:t>
              </a:r>
              <a:endParaRPr b="1" sz="1700">
                <a:latin typeface="Comfortaa"/>
                <a:ea typeface="Comfortaa"/>
                <a:cs typeface="Comfortaa"/>
                <a:sym typeface="Comfortaa"/>
              </a:endParaRPr>
            </a:p>
          </p:txBody>
        </p:sp>
        <p:sp>
          <p:nvSpPr>
            <p:cNvPr id="265" name="Shape 265"/>
            <p:cNvSpPr txBox="1"/>
            <p:nvPr/>
          </p:nvSpPr>
          <p:spPr>
            <a:xfrm>
              <a:off x="490055" y="2991523"/>
              <a:ext cx="1578300" cy="459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Comfortaa"/>
                  <a:ea typeface="Comfortaa"/>
                  <a:cs typeface="Comfortaa"/>
                  <a:sym typeface="Comfortaa"/>
                </a:rPr>
                <a:t>Solar Panels</a:t>
              </a:r>
              <a:endParaRPr b="1" sz="1600">
                <a:latin typeface="Comfortaa"/>
                <a:ea typeface="Comfortaa"/>
                <a:cs typeface="Comfortaa"/>
                <a:sym typeface="Comfortaa"/>
              </a:endParaRPr>
            </a:p>
          </p:txBody>
        </p:sp>
      </p:grpSp>
      <p:grpSp>
        <p:nvGrpSpPr>
          <p:cNvPr id="266" name="Shape 266"/>
          <p:cNvGrpSpPr/>
          <p:nvPr/>
        </p:nvGrpSpPr>
        <p:grpSpPr>
          <a:xfrm>
            <a:off x="4670200" y="1769100"/>
            <a:ext cx="1997970" cy="2823391"/>
            <a:chOff x="490055" y="1613488"/>
            <a:chExt cx="1578300" cy="2192755"/>
          </a:xfrm>
        </p:grpSpPr>
        <p:sp>
          <p:nvSpPr>
            <p:cNvPr id="267" name="Shape 267"/>
            <p:cNvSpPr/>
            <p:nvPr/>
          </p:nvSpPr>
          <p:spPr>
            <a:xfrm>
              <a:off x="610108" y="1613488"/>
              <a:ext cx="1398600" cy="1377900"/>
            </a:xfrm>
            <a:prstGeom prst="ellipse">
              <a:avLst/>
            </a:prstGeom>
            <a:solidFill>
              <a:srgbClr val="F4CCCC"/>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8" name="Shape 268"/>
            <p:cNvSpPr txBox="1"/>
            <p:nvPr/>
          </p:nvSpPr>
          <p:spPr>
            <a:xfrm>
              <a:off x="628061" y="2164174"/>
              <a:ext cx="1305600" cy="45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200">
                  <a:latin typeface="Comfortaa"/>
                  <a:ea typeface="Comfortaa"/>
                  <a:cs typeface="Comfortaa"/>
                  <a:sym typeface="Comfortaa"/>
                </a:rPr>
                <a:t>Reliability</a:t>
              </a:r>
              <a:endParaRPr b="1" sz="2200">
                <a:latin typeface="Comfortaa"/>
                <a:ea typeface="Comfortaa"/>
                <a:cs typeface="Comfortaa"/>
                <a:sym typeface="Comfortaa"/>
              </a:endParaRPr>
            </a:p>
          </p:txBody>
        </p:sp>
        <p:sp>
          <p:nvSpPr>
            <p:cNvPr id="269" name="Shape 269"/>
            <p:cNvSpPr txBox="1"/>
            <p:nvPr/>
          </p:nvSpPr>
          <p:spPr>
            <a:xfrm>
              <a:off x="490055" y="2991443"/>
              <a:ext cx="1578300" cy="814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sz="1000">
                <a:latin typeface="Comfortaa"/>
                <a:ea typeface="Comfortaa"/>
                <a:cs typeface="Comfortaa"/>
                <a:sym typeface="Comfortaa"/>
              </a:endParaRPr>
            </a:p>
            <a:p>
              <a:pPr indent="0" lvl="0" marL="0" rtl="0" algn="ctr">
                <a:lnSpc>
                  <a:spcPct val="115000"/>
                </a:lnSpc>
                <a:spcBef>
                  <a:spcPts val="0"/>
                </a:spcBef>
                <a:spcAft>
                  <a:spcPts val="0"/>
                </a:spcAft>
                <a:buNone/>
              </a:pPr>
              <a:r>
                <a:rPr b="1" lang="en" sz="1600">
                  <a:latin typeface="Comfortaa"/>
                  <a:ea typeface="Comfortaa"/>
                  <a:cs typeface="Comfortaa"/>
                  <a:sym typeface="Comfortaa"/>
                </a:rPr>
                <a:t>Increasing Catchment Tank Size</a:t>
              </a:r>
              <a:endParaRPr b="1" sz="1600">
                <a:latin typeface="Comfortaa"/>
                <a:ea typeface="Comfortaa"/>
                <a:cs typeface="Comfortaa"/>
                <a:sym typeface="Comfortaa"/>
              </a:endParaRPr>
            </a:p>
          </p:txBody>
        </p:sp>
      </p:grpSp>
      <p:sp>
        <p:nvSpPr>
          <p:cNvPr id="270" name="Shape 270"/>
          <p:cNvSpPr/>
          <p:nvPr/>
        </p:nvSpPr>
        <p:spPr>
          <a:xfrm>
            <a:off x="2134576" y="2744500"/>
            <a:ext cx="290700" cy="47700"/>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71" name="Shape 271"/>
          <p:cNvGrpSpPr/>
          <p:nvPr/>
        </p:nvGrpSpPr>
        <p:grpSpPr>
          <a:xfrm>
            <a:off x="6944625" y="1839600"/>
            <a:ext cx="2047195" cy="2823631"/>
            <a:chOff x="511364" y="1613488"/>
            <a:chExt cx="1617185" cy="2192941"/>
          </a:xfrm>
        </p:grpSpPr>
        <p:sp>
          <p:nvSpPr>
            <p:cNvPr id="272" name="Shape 272"/>
            <p:cNvSpPr/>
            <p:nvPr/>
          </p:nvSpPr>
          <p:spPr>
            <a:xfrm>
              <a:off x="610109" y="1613488"/>
              <a:ext cx="1338000" cy="1333800"/>
            </a:xfrm>
            <a:prstGeom prst="ellipse">
              <a:avLst/>
            </a:prstGeom>
            <a:solidFill>
              <a:srgbClr val="FCE5CD"/>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latin typeface="Comfortaa"/>
                <a:ea typeface="Comfortaa"/>
                <a:cs typeface="Comfortaa"/>
                <a:sym typeface="Comfortaa"/>
              </a:endParaRPr>
            </a:p>
          </p:txBody>
        </p:sp>
        <p:sp>
          <p:nvSpPr>
            <p:cNvPr id="273" name="Shape 273"/>
            <p:cNvSpPr txBox="1"/>
            <p:nvPr/>
          </p:nvSpPr>
          <p:spPr>
            <a:xfrm>
              <a:off x="511364" y="2168960"/>
              <a:ext cx="1549500" cy="45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latin typeface="Comfortaa"/>
                  <a:ea typeface="Comfortaa"/>
                  <a:cs typeface="Comfortaa"/>
                  <a:sym typeface="Comfortaa"/>
                </a:rPr>
                <a:t>Maintenance</a:t>
              </a:r>
              <a:endParaRPr b="1" sz="1800">
                <a:latin typeface="Comfortaa"/>
                <a:ea typeface="Comfortaa"/>
                <a:cs typeface="Comfortaa"/>
                <a:sym typeface="Comfortaa"/>
              </a:endParaRPr>
            </a:p>
          </p:txBody>
        </p:sp>
        <p:sp>
          <p:nvSpPr>
            <p:cNvPr id="274" name="Shape 274"/>
            <p:cNvSpPr txBox="1"/>
            <p:nvPr/>
          </p:nvSpPr>
          <p:spPr>
            <a:xfrm>
              <a:off x="550250" y="2940029"/>
              <a:ext cx="1578300" cy="86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Comfortaa"/>
                  <a:ea typeface="Comfortaa"/>
                  <a:cs typeface="Comfortaa"/>
                  <a:sym typeface="Comfortaa"/>
                </a:rPr>
                <a:t>Greatest number of filters for less maintenance</a:t>
              </a:r>
              <a:endParaRPr b="1" sz="1600">
                <a:latin typeface="Comfortaa"/>
                <a:ea typeface="Comfortaa"/>
                <a:cs typeface="Comfortaa"/>
                <a:sym typeface="Comfortaa"/>
              </a:endParaRPr>
            </a:p>
          </p:txBody>
        </p:sp>
      </p:grpSp>
      <p:sp>
        <p:nvSpPr>
          <p:cNvPr id="275" name="Shape 275"/>
          <p:cNvSpPr/>
          <p:nvPr/>
        </p:nvSpPr>
        <p:spPr>
          <a:xfrm>
            <a:off x="4420576" y="2744500"/>
            <a:ext cx="290700" cy="47700"/>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a:off x="6706576" y="2744500"/>
            <a:ext cx="290700" cy="47700"/>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p:nvPr/>
        </p:nvSpPr>
        <p:spPr>
          <a:xfrm>
            <a:off x="3573375" y="86625"/>
            <a:ext cx="5447700" cy="24039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txBox="1"/>
          <p:nvPr>
            <p:ph type="title"/>
          </p:nvPr>
        </p:nvSpPr>
        <p:spPr>
          <a:xfrm>
            <a:off x="230600" y="1351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RISK</a:t>
            </a:r>
            <a:endParaRPr>
              <a:latin typeface="Comfortaa"/>
              <a:ea typeface="Comfortaa"/>
              <a:cs typeface="Comfortaa"/>
              <a:sym typeface="Comfortaa"/>
            </a:endParaRPr>
          </a:p>
        </p:txBody>
      </p:sp>
      <p:sp>
        <p:nvSpPr>
          <p:cNvPr id="283" name="Shape 2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84" name="Shape 284"/>
          <p:cNvSpPr txBox="1"/>
          <p:nvPr/>
        </p:nvSpPr>
        <p:spPr>
          <a:xfrm>
            <a:off x="268925" y="1308625"/>
            <a:ext cx="8055600" cy="366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Comfortaa"/>
                <a:ea typeface="Comfortaa"/>
                <a:cs typeface="Comfortaa"/>
                <a:sym typeface="Comfortaa"/>
              </a:rPr>
              <a:t>Identified Risk:</a:t>
            </a:r>
            <a:endParaRPr b="1" sz="1800">
              <a:latin typeface="Comfortaa"/>
              <a:ea typeface="Comfortaa"/>
              <a:cs typeface="Comfortaa"/>
              <a:sym typeface="Comfortaa"/>
            </a:endParaRPr>
          </a:p>
          <a:p>
            <a:pPr indent="-317500" lvl="0" marL="457200" rtl="0">
              <a:spcBef>
                <a:spcPts val="0"/>
              </a:spcBef>
              <a:spcAft>
                <a:spcPts val="0"/>
              </a:spcAft>
              <a:buSzPts val="1400"/>
              <a:buFont typeface="Comfortaa"/>
              <a:buChar char="●"/>
            </a:pPr>
            <a:r>
              <a:rPr lang="en">
                <a:latin typeface="Comfortaa"/>
                <a:ea typeface="Comfortaa"/>
                <a:cs typeface="Comfortaa"/>
                <a:sym typeface="Comfortaa"/>
              </a:rPr>
              <a:t>Variations in future rainfall</a:t>
            </a:r>
            <a:endParaRPr>
              <a:latin typeface="Comfortaa"/>
              <a:ea typeface="Comfortaa"/>
              <a:cs typeface="Comfortaa"/>
              <a:sym typeface="Comfortaa"/>
            </a:endParaRPr>
          </a:p>
          <a:p>
            <a:pPr indent="-317500" lvl="0" marL="457200" rtl="0">
              <a:spcBef>
                <a:spcPts val="0"/>
              </a:spcBef>
              <a:spcAft>
                <a:spcPts val="0"/>
              </a:spcAft>
              <a:buSzPts val="1400"/>
              <a:buFont typeface="Comfortaa"/>
              <a:buChar char="●"/>
            </a:pPr>
            <a:r>
              <a:rPr lang="en">
                <a:latin typeface="Comfortaa"/>
                <a:ea typeface="Comfortaa"/>
                <a:cs typeface="Comfortaa"/>
                <a:sym typeface="Comfortaa"/>
              </a:rPr>
              <a:t>Amount of GHG Emissions</a:t>
            </a:r>
            <a:endParaRPr>
              <a:latin typeface="Comfortaa"/>
              <a:ea typeface="Comfortaa"/>
              <a:cs typeface="Comfortaa"/>
              <a:sym typeface="Comfortaa"/>
            </a:endParaRPr>
          </a:p>
          <a:p>
            <a:pPr indent="0" lvl="0" marL="0" rtl="0">
              <a:spcBef>
                <a:spcPts val="0"/>
              </a:spcBef>
              <a:spcAft>
                <a:spcPts val="0"/>
              </a:spcAft>
              <a:buNone/>
            </a:pPr>
            <a:r>
              <a:t/>
            </a:r>
            <a:endParaRPr>
              <a:latin typeface="Comfortaa"/>
              <a:ea typeface="Comfortaa"/>
              <a:cs typeface="Comfortaa"/>
              <a:sym typeface="Comfortaa"/>
            </a:endParaRPr>
          </a:p>
          <a:p>
            <a:pPr indent="0" lvl="0" marL="0">
              <a:spcBef>
                <a:spcPts val="0"/>
              </a:spcBef>
              <a:spcAft>
                <a:spcPts val="0"/>
              </a:spcAft>
              <a:buNone/>
            </a:pPr>
            <a:r>
              <a:t/>
            </a:r>
            <a:endParaRPr>
              <a:latin typeface="Comfortaa"/>
              <a:ea typeface="Comfortaa"/>
              <a:cs typeface="Comfortaa"/>
              <a:sym typeface="Comfortaa"/>
            </a:endParaRPr>
          </a:p>
          <a:p>
            <a:pPr indent="0" lvl="0" marL="0">
              <a:spcBef>
                <a:spcPts val="0"/>
              </a:spcBef>
              <a:spcAft>
                <a:spcPts val="0"/>
              </a:spcAft>
              <a:buNone/>
            </a:pPr>
            <a:r>
              <a:rPr b="1" lang="en" sz="1800">
                <a:latin typeface="Comfortaa"/>
                <a:ea typeface="Comfortaa"/>
                <a:cs typeface="Comfortaa"/>
                <a:sym typeface="Comfortaa"/>
              </a:rPr>
              <a:t>Reducing Risk:</a:t>
            </a:r>
            <a:endParaRPr b="1" sz="1800">
              <a:latin typeface="Comfortaa"/>
              <a:ea typeface="Comfortaa"/>
              <a:cs typeface="Comfortaa"/>
              <a:sym typeface="Comfortaa"/>
            </a:endParaRPr>
          </a:p>
          <a:p>
            <a:pPr indent="-317500" lvl="0" marL="457200" marR="0" rtl="0" algn="l">
              <a:lnSpc>
                <a:spcPct val="100000"/>
              </a:lnSpc>
              <a:spcBef>
                <a:spcPts val="0"/>
              </a:spcBef>
              <a:spcAft>
                <a:spcPts val="0"/>
              </a:spcAft>
              <a:buClr>
                <a:srgbClr val="000000"/>
              </a:buClr>
              <a:buSzPts val="1400"/>
              <a:buFont typeface="Comfortaa"/>
              <a:buChar char="●"/>
            </a:pPr>
            <a:r>
              <a:rPr lang="en">
                <a:latin typeface="Comfortaa"/>
                <a:ea typeface="Comfortaa"/>
                <a:cs typeface="Comfortaa"/>
                <a:sym typeface="Comfortaa"/>
              </a:rPr>
              <a:t>Larger storage tank</a:t>
            </a:r>
            <a:endParaRPr>
              <a:latin typeface="Comfortaa"/>
              <a:ea typeface="Comfortaa"/>
              <a:cs typeface="Comfortaa"/>
              <a:sym typeface="Comfortaa"/>
            </a:endParaRPr>
          </a:p>
          <a:p>
            <a:pPr indent="-317500" lvl="2" marL="1371600" rtl="0">
              <a:spcBef>
                <a:spcPts val="0"/>
              </a:spcBef>
              <a:spcAft>
                <a:spcPts val="0"/>
              </a:spcAft>
              <a:buSzPts val="1400"/>
              <a:buFont typeface="Comfortaa"/>
              <a:buChar char="■"/>
            </a:pPr>
            <a:r>
              <a:rPr lang="en">
                <a:latin typeface="Comfortaa"/>
                <a:ea typeface="Comfortaa"/>
                <a:cs typeface="Comfortaa"/>
                <a:sym typeface="Comfortaa"/>
              </a:rPr>
              <a:t>During times of low rainfall, the household can draw from the stored water reserves</a:t>
            </a:r>
            <a:endParaRPr>
              <a:latin typeface="Comfortaa"/>
              <a:ea typeface="Comfortaa"/>
              <a:cs typeface="Comfortaa"/>
              <a:sym typeface="Comfortaa"/>
            </a:endParaRPr>
          </a:p>
          <a:p>
            <a:pPr indent="-317500" lvl="2" marL="1371600" rtl="0">
              <a:spcBef>
                <a:spcPts val="0"/>
              </a:spcBef>
              <a:spcAft>
                <a:spcPts val="0"/>
              </a:spcAft>
              <a:buSzPts val="1400"/>
              <a:buFont typeface="Comfortaa"/>
              <a:buChar char="■"/>
            </a:pPr>
            <a:r>
              <a:rPr lang="en">
                <a:latin typeface="Comfortaa"/>
                <a:ea typeface="Comfortaa"/>
                <a:cs typeface="Comfortaa"/>
                <a:sym typeface="Comfortaa"/>
              </a:rPr>
              <a:t>Provides a safety net, ensuring that the household stays supplied with water even in periods of drought</a:t>
            </a:r>
            <a:endParaRPr>
              <a:latin typeface="Comfortaa"/>
              <a:ea typeface="Comfortaa"/>
              <a:cs typeface="Comfortaa"/>
              <a:sym typeface="Comfortaa"/>
            </a:endParaRPr>
          </a:p>
          <a:p>
            <a:pPr indent="0" lvl="0" marL="0" marR="0" rtl="0" algn="l">
              <a:lnSpc>
                <a:spcPct val="100000"/>
              </a:lnSpc>
              <a:spcBef>
                <a:spcPts val="0"/>
              </a:spcBef>
              <a:spcAft>
                <a:spcPts val="0"/>
              </a:spcAft>
              <a:buNone/>
            </a:pPr>
            <a:r>
              <a:t/>
            </a:r>
            <a:endParaRPr>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Solar instead of Diesel</a:t>
            </a:r>
            <a:endParaRPr>
              <a:solidFill>
                <a:schemeClr val="dk1"/>
              </a:solidFill>
              <a:latin typeface="Comfortaa"/>
              <a:ea typeface="Comfortaa"/>
              <a:cs typeface="Comfortaa"/>
              <a:sym typeface="Comfortaa"/>
            </a:endParaRPr>
          </a:p>
          <a:p>
            <a:pPr indent="0" lvl="0" marL="0" rtl="0">
              <a:spcBef>
                <a:spcPts val="0"/>
              </a:spcBef>
              <a:spcAft>
                <a:spcPts val="0"/>
              </a:spcAft>
              <a:buNone/>
            </a:pPr>
            <a:r>
              <a:t/>
            </a:r>
            <a:endParaRPr>
              <a:solidFill>
                <a:schemeClr val="dk1"/>
              </a:solidFill>
              <a:latin typeface="Comfortaa"/>
              <a:ea typeface="Comfortaa"/>
              <a:cs typeface="Comfortaa"/>
              <a:sym typeface="Comfortaa"/>
            </a:endParaRPr>
          </a:p>
        </p:txBody>
      </p:sp>
      <p:pic>
        <p:nvPicPr>
          <p:cNvPr id="285" name="Shape 285"/>
          <p:cNvPicPr preferRelativeResize="0"/>
          <p:nvPr/>
        </p:nvPicPr>
        <p:blipFill>
          <a:blip r:embed="rId3">
            <a:alphaModFix/>
          </a:blip>
          <a:stretch>
            <a:fillRect/>
          </a:stretch>
        </p:blipFill>
        <p:spPr>
          <a:xfrm>
            <a:off x="3810614" y="746340"/>
            <a:ext cx="1124625" cy="1124600"/>
          </a:xfrm>
          <a:prstGeom prst="rect">
            <a:avLst/>
          </a:prstGeom>
          <a:noFill/>
          <a:ln>
            <a:noFill/>
          </a:ln>
        </p:spPr>
      </p:pic>
      <p:pic>
        <p:nvPicPr>
          <p:cNvPr id="286" name="Shape 286"/>
          <p:cNvPicPr preferRelativeResize="0"/>
          <p:nvPr/>
        </p:nvPicPr>
        <p:blipFill>
          <a:blip r:embed="rId3">
            <a:alphaModFix/>
          </a:blip>
          <a:stretch>
            <a:fillRect/>
          </a:stretch>
        </p:blipFill>
        <p:spPr>
          <a:xfrm>
            <a:off x="6983899" y="228600"/>
            <a:ext cx="2160100" cy="2160065"/>
          </a:xfrm>
          <a:prstGeom prst="rect">
            <a:avLst/>
          </a:prstGeom>
          <a:noFill/>
          <a:ln>
            <a:noFill/>
          </a:ln>
        </p:spPr>
      </p:pic>
      <p:cxnSp>
        <p:nvCxnSpPr>
          <p:cNvPr id="287" name="Shape 287"/>
          <p:cNvCxnSpPr/>
          <p:nvPr/>
        </p:nvCxnSpPr>
        <p:spPr>
          <a:xfrm>
            <a:off x="4910899" y="1308633"/>
            <a:ext cx="2301600" cy="0"/>
          </a:xfrm>
          <a:prstGeom prst="straightConnector1">
            <a:avLst/>
          </a:prstGeom>
          <a:noFill/>
          <a:ln cap="flat" cmpd="sng" w="38100">
            <a:solidFill>
              <a:srgbClr val="000000"/>
            </a:solidFill>
            <a:prstDash val="solid"/>
            <a:round/>
            <a:headEnd len="med" w="med" type="none"/>
            <a:tailEnd len="med" w="med" type="triangle"/>
          </a:ln>
        </p:spPr>
      </p:cxnSp>
      <p:sp>
        <p:nvSpPr>
          <p:cNvPr id="288" name="Shape 288"/>
          <p:cNvSpPr txBox="1"/>
          <p:nvPr/>
        </p:nvSpPr>
        <p:spPr>
          <a:xfrm>
            <a:off x="5219300" y="1324950"/>
            <a:ext cx="15810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mfortaa"/>
                <a:ea typeface="Comfortaa"/>
                <a:cs typeface="Comfortaa"/>
                <a:sym typeface="Comfortaa"/>
              </a:rPr>
              <a:t>Risk Reduction</a:t>
            </a:r>
            <a:endParaRPr sz="1000"/>
          </a:p>
        </p:txBody>
      </p:sp>
      <p:pic>
        <p:nvPicPr>
          <p:cNvPr id="289" name="Shape 289"/>
          <p:cNvPicPr preferRelativeResize="0"/>
          <p:nvPr/>
        </p:nvPicPr>
        <p:blipFill>
          <a:blip r:embed="rId4">
            <a:alphaModFix/>
          </a:blip>
          <a:stretch>
            <a:fillRect/>
          </a:stretch>
        </p:blipFill>
        <p:spPr>
          <a:xfrm>
            <a:off x="4815875" y="553825"/>
            <a:ext cx="651725" cy="651725"/>
          </a:xfrm>
          <a:prstGeom prst="rect">
            <a:avLst/>
          </a:prstGeom>
          <a:noFill/>
          <a:ln>
            <a:noFill/>
          </a:ln>
        </p:spPr>
      </p:pic>
      <p:pic>
        <p:nvPicPr>
          <p:cNvPr id="290" name="Shape 290"/>
          <p:cNvPicPr preferRelativeResize="0"/>
          <p:nvPr/>
        </p:nvPicPr>
        <p:blipFill>
          <a:blip r:embed="rId5">
            <a:alphaModFix/>
          </a:blip>
          <a:stretch>
            <a:fillRect/>
          </a:stretch>
        </p:blipFill>
        <p:spPr>
          <a:xfrm>
            <a:off x="6560225" y="553825"/>
            <a:ext cx="651725" cy="65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p:nvPr/>
        </p:nvSpPr>
        <p:spPr>
          <a:xfrm>
            <a:off x="0" y="1106825"/>
            <a:ext cx="2865000" cy="40368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nvSpPr>
        <p:spPr>
          <a:xfrm>
            <a:off x="6050300" y="1106825"/>
            <a:ext cx="3093600" cy="4036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7" name="Shape 297"/>
          <p:cNvSpPr/>
          <p:nvPr/>
        </p:nvSpPr>
        <p:spPr>
          <a:xfrm>
            <a:off x="2865050" y="1106825"/>
            <a:ext cx="3185400" cy="40368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8" name="Shape 298"/>
          <p:cNvSpPr txBox="1"/>
          <p:nvPr>
            <p:ph type="title"/>
          </p:nvPr>
        </p:nvSpPr>
        <p:spPr>
          <a:xfrm>
            <a:off x="230600" y="135150"/>
            <a:ext cx="5421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SUSTAINABILITY</a:t>
            </a:r>
            <a:endParaRPr>
              <a:latin typeface="Comfortaa"/>
              <a:ea typeface="Comfortaa"/>
              <a:cs typeface="Comfortaa"/>
              <a:sym typeface="Comfortaa"/>
            </a:endParaRPr>
          </a:p>
        </p:txBody>
      </p:sp>
      <p:sp>
        <p:nvSpPr>
          <p:cNvPr id="299" name="Shape 299"/>
          <p:cNvSpPr txBox="1"/>
          <p:nvPr>
            <p:ph type="title"/>
          </p:nvPr>
        </p:nvSpPr>
        <p:spPr>
          <a:xfrm>
            <a:off x="5400" y="2528600"/>
            <a:ext cx="28542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S</a:t>
            </a:r>
            <a:r>
              <a:rPr lang="en" sz="2400">
                <a:latin typeface="Comfortaa"/>
                <a:ea typeface="Comfortaa"/>
                <a:cs typeface="Comfortaa"/>
                <a:sym typeface="Comfortaa"/>
              </a:rPr>
              <a:t>ocietal:</a:t>
            </a:r>
            <a:endParaRPr sz="2400">
              <a:latin typeface="Comfortaa"/>
              <a:ea typeface="Comfortaa"/>
              <a:cs typeface="Comfortaa"/>
              <a:sym typeface="Comfortaa"/>
            </a:endParaRPr>
          </a:p>
        </p:txBody>
      </p:sp>
      <p:sp>
        <p:nvSpPr>
          <p:cNvPr id="300" name="Shape 300"/>
          <p:cNvSpPr txBox="1"/>
          <p:nvPr>
            <p:ph type="title"/>
          </p:nvPr>
        </p:nvSpPr>
        <p:spPr>
          <a:xfrm>
            <a:off x="2865075" y="2528600"/>
            <a:ext cx="31854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E</a:t>
            </a:r>
            <a:r>
              <a:rPr lang="en" sz="2400">
                <a:latin typeface="Comfortaa"/>
                <a:ea typeface="Comfortaa"/>
                <a:cs typeface="Comfortaa"/>
                <a:sym typeface="Comfortaa"/>
              </a:rPr>
              <a:t>conomic:</a:t>
            </a:r>
            <a:endParaRPr sz="2400">
              <a:latin typeface="Comfortaa"/>
              <a:ea typeface="Comfortaa"/>
              <a:cs typeface="Comfortaa"/>
              <a:sym typeface="Comfortaa"/>
            </a:endParaRPr>
          </a:p>
        </p:txBody>
      </p:sp>
      <p:sp>
        <p:nvSpPr>
          <p:cNvPr id="301" name="Shape 301"/>
          <p:cNvSpPr txBox="1"/>
          <p:nvPr>
            <p:ph type="title"/>
          </p:nvPr>
        </p:nvSpPr>
        <p:spPr>
          <a:xfrm>
            <a:off x="6050300" y="2528600"/>
            <a:ext cx="3093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E</a:t>
            </a:r>
            <a:r>
              <a:rPr lang="en" sz="2400">
                <a:latin typeface="Comfortaa"/>
                <a:ea typeface="Comfortaa"/>
                <a:cs typeface="Comfortaa"/>
                <a:sym typeface="Comfortaa"/>
              </a:rPr>
              <a:t>nvironmental:</a:t>
            </a:r>
            <a:endParaRPr sz="2400">
              <a:latin typeface="Comfortaa"/>
              <a:ea typeface="Comfortaa"/>
              <a:cs typeface="Comfortaa"/>
              <a:sym typeface="Comfortaa"/>
            </a:endParaRPr>
          </a:p>
        </p:txBody>
      </p:sp>
      <p:sp>
        <p:nvSpPr>
          <p:cNvPr id="302" name="Shape 302"/>
          <p:cNvSpPr txBox="1"/>
          <p:nvPr>
            <p:ph type="title"/>
          </p:nvPr>
        </p:nvSpPr>
        <p:spPr>
          <a:xfrm>
            <a:off x="0" y="3212700"/>
            <a:ext cx="2854200" cy="17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 </a:t>
            </a:r>
            <a:r>
              <a:rPr lang="en" sz="1200"/>
              <a:t>P</a:t>
            </a:r>
            <a:r>
              <a:rPr lang="en" sz="1200">
                <a:latin typeface="Comfortaa"/>
                <a:ea typeface="Comfortaa"/>
                <a:cs typeface="Comfortaa"/>
                <a:sym typeface="Comfortaa"/>
              </a:rPr>
              <a:t>rovides clean water for the     </a:t>
            </a:r>
            <a:r>
              <a:rPr lang="en" sz="1200"/>
              <a:t> </a:t>
            </a:r>
            <a:r>
              <a:rPr lang="en" sz="1200">
                <a:latin typeface="Comfortaa"/>
                <a:ea typeface="Comfortaa"/>
                <a:cs typeface="Comfortaa"/>
                <a:sym typeface="Comfortaa"/>
              </a:rPr>
              <a:t>residents</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l">
              <a:spcBef>
                <a:spcPts val="0"/>
              </a:spcBef>
              <a:spcAft>
                <a:spcPts val="0"/>
              </a:spcAft>
              <a:buNone/>
            </a:pPr>
            <a:r>
              <a:rPr lang="en" sz="1200">
                <a:latin typeface="Comfortaa"/>
                <a:ea typeface="Comfortaa"/>
                <a:cs typeface="Comfortaa"/>
                <a:sym typeface="Comfortaa"/>
              </a:rPr>
              <a:t>- </a:t>
            </a:r>
            <a:r>
              <a:rPr lang="en" sz="1200"/>
              <a:t>L</a:t>
            </a:r>
            <a:r>
              <a:rPr lang="en" sz="1200">
                <a:latin typeface="Comfortaa"/>
                <a:ea typeface="Comfortaa"/>
                <a:cs typeface="Comfortaa"/>
                <a:sym typeface="Comfortaa"/>
              </a:rPr>
              <a:t>owers economic burden of shipping in water bottles, allowing residents to spend money on themselves and have a higher standard of living</a:t>
            </a:r>
            <a:endParaRPr sz="1200">
              <a:latin typeface="Comfortaa"/>
              <a:ea typeface="Comfortaa"/>
              <a:cs typeface="Comfortaa"/>
              <a:sym typeface="Comfortaa"/>
            </a:endParaRPr>
          </a:p>
        </p:txBody>
      </p:sp>
      <p:sp>
        <p:nvSpPr>
          <p:cNvPr id="303" name="Shape 303"/>
          <p:cNvSpPr txBox="1"/>
          <p:nvPr>
            <p:ph type="title"/>
          </p:nvPr>
        </p:nvSpPr>
        <p:spPr>
          <a:xfrm>
            <a:off x="2869200" y="3212700"/>
            <a:ext cx="3185400" cy="19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 </a:t>
            </a:r>
            <a:r>
              <a:rPr lang="en" sz="1200"/>
              <a:t>G</a:t>
            </a:r>
            <a:r>
              <a:rPr lang="en" sz="1200">
                <a:latin typeface="Comfortaa"/>
                <a:ea typeface="Comfortaa"/>
                <a:cs typeface="Comfortaa"/>
                <a:sym typeface="Comfortaa"/>
              </a:rPr>
              <a:t>ives back economic agency to Van Anda</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l">
              <a:spcBef>
                <a:spcPts val="0"/>
              </a:spcBef>
              <a:spcAft>
                <a:spcPts val="0"/>
              </a:spcAft>
              <a:buNone/>
            </a:pPr>
            <a:r>
              <a:rPr lang="en" sz="1200">
                <a:latin typeface="Comfortaa"/>
                <a:ea typeface="Comfortaa"/>
                <a:cs typeface="Comfortaa"/>
                <a:sym typeface="Comfortaa"/>
              </a:rPr>
              <a:t>- </a:t>
            </a:r>
            <a:r>
              <a:rPr lang="en" sz="1200"/>
              <a:t>Removes </a:t>
            </a:r>
            <a:r>
              <a:rPr lang="en" sz="1200">
                <a:latin typeface="Comfortaa"/>
                <a:ea typeface="Comfortaa"/>
                <a:cs typeface="Comfortaa"/>
                <a:sym typeface="Comfortaa"/>
              </a:rPr>
              <a:t>cost of shipping in water bottles</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l">
              <a:spcBef>
                <a:spcPts val="0"/>
              </a:spcBef>
              <a:spcAft>
                <a:spcPts val="0"/>
              </a:spcAft>
              <a:buNone/>
            </a:pPr>
            <a:r>
              <a:rPr lang="en" sz="1200">
                <a:latin typeface="Comfortaa"/>
                <a:ea typeface="Comfortaa"/>
                <a:cs typeface="Comfortaa"/>
                <a:sym typeface="Comfortaa"/>
              </a:rPr>
              <a:t>- </a:t>
            </a:r>
            <a:r>
              <a:rPr lang="en" sz="1200"/>
              <a:t>S</a:t>
            </a:r>
            <a:r>
              <a:rPr lang="en" sz="1200">
                <a:latin typeface="Comfortaa"/>
                <a:ea typeface="Comfortaa"/>
                <a:cs typeface="Comfortaa"/>
                <a:sym typeface="Comfortaa"/>
              </a:rPr>
              <a:t>imple maintenance and low costs for</a:t>
            </a:r>
            <a:r>
              <a:rPr lang="en" sz="1200"/>
              <a:t> effectiveness in perpetuity</a:t>
            </a:r>
            <a:endParaRPr sz="1200">
              <a:latin typeface="Comfortaa"/>
              <a:ea typeface="Comfortaa"/>
              <a:cs typeface="Comfortaa"/>
              <a:sym typeface="Comfortaa"/>
            </a:endParaRPr>
          </a:p>
        </p:txBody>
      </p:sp>
      <p:sp>
        <p:nvSpPr>
          <p:cNvPr id="304" name="Shape 304"/>
          <p:cNvSpPr txBox="1"/>
          <p:nvPr>
            <p:ph type="title"/>
          </p:nvPr>
        </p:nvSpPr>
        <p:spPr>
          <a:xfrm>
            <a:off x="6050300" y="3212700"/>
            <a:ext cx="3093600" cy="17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 </a:t>
            </a:r>
            <a:r>
              <a:rPr lang="en" sz="1200"/>
              <a:t>S</a:t>
            </a:r>
            <a:r>
              <a:rPr lang="en" sz="1200">
                <a:latin typeface="Comfortaa"/>
                <a:ea typeface="Comfortaa"/>
                <a:cs typeface="Comfortaa"/>
                <a:sym typeface="Comfortaa"/>
              </a:rPr>
              <a:t>olar powered, low GHG emissions</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l">
              <a:spcBef>
                <a:spcPts val="0"/>
              </a:spcBef>
              <a:spcAft>
                <a:spcPts val="0"/>
              </a:spcAft>
              <a:buNone/>
            </a:pPr>
            <a:r>
              <a:rPr lang="en" sz="1200">
                <a:latin typeface="Comfortaa"/>
                <a:ea typeface="Comfortaa"/>
                <a:cs typeface="Comfortaa"/>
                <a:sym typeface="Comfortaa"/>
              </a:rPr>
              <a:t>- </a:t>
            </a:r>
            <a:r>
              <a:rPr lang="en" sz="1200"/>
              <a:t>R</a:t>
            </a:r>
            <a:r>
              <a:rPr lang="en" sz="1200">
                <a:latin typeface="Comfortaa"/>
                <a:ea typeface="Comfortaa"/>
                <a:cs typeface="Comfortaa"/>
                <a:sym typeface="Comfortaa"/>
              </a:rPr>
              <a:t>eusable system, low landfill production</a:t>
            </a:r>
            <a:endParaRPr sz="1200">
              <a:latin typeface="Comfortaa"/>
              <a:ea typeface="Comfortaa"/>
              <a:cs typeface="Comfortaa"/>
              <a:sym typeface="Comfortaa"/>
            </a:endParaRPr>
          </a:p>
        </p:txBody>
      </p:sp>
      <p:pic>
        <p:nvPicPr>
          <p:cNvPr id="305" name="Shape 305"/>
          <p:cNvPicPr preferRelativeResize="0"/>
          <p:nvPr/>
        </p:nvPicPr>
        <p:blipFill>
          <a:blip r:embed="rId3">
            <a:alphaModFix/>
          </a:blip>
          <a:stretch>
            <a:fillRect/>
          </a:stretch>
        </p:blipFill>
        <p:spPr>
          <a:xfrm>
            <a:off x="3544425" y="1106813"/>
            <a:ext cx="1746387" cy="1746387"/>
          </a:xfrm>
          <a:prstGeom prst="rect">
            <a:avLst/>
          </a:prstGeom>
          <a:noFill/>
          <a:ln>
            <a:noFill/>
          </a:ln>
        </p:spPr>
      </p:pic>
      <p:pic>
        <p:nvPicPr>
          <p:cNvPr id="306" name="Shape 306"/>
          <p:cNvPicPr preferRelativeResize="0"/>
          <p:nvPr/>
        </p:nvPicPr>
        <p:blipFill>
          <a:blip r:embed="rId4">
            <a:alphaModFix/>
          </a:blip>
          <a:stretch>
            <a:fillRect/>
          </a:stretch>
        </p:blipFill>
        <p:spPr>
          <a:xfrm>
            <a:off x="6738750" y="1148213"/>
            <a:ext cx="1616850" cy="1616850"/>
          </a:xfrm>
          <a:prstGeom prst="rect">
            <a:avLst/>
          </a:prstGeom>
          <a:noFill/>
          <a:ln>
            <a:noFill/>
          </a:ln>
        </p:spPr>
      </p:pic>
      <p:pic>
        <p:nvPicPr>
          <p:cNvPr id="307" name="Shape 307"/>
          <p:cNvPicPr preferRelativeResize="0"/>
          <p:nvPr/>
        </p:nvPicPr>
        <p:blipFill>
          <a:blip r:embed="rId5">
            <a:alphaModFix/>
          </a:blip>
          <a:stretch>
            <a:fillRect/>
          </a:stretch>
        </p:blipFill>
        <p:spPr>
          <a:xfrm>
            <a:off x="626200" y="1218037"/>
            <a:ext cx="1523950" cy="1523950"/>
          </a:xfrm>
          <a:prstGeom prst="rect">
            <a:avLst/>
          </a:prstGeom>
          <a:noFill/>
          <a:ln>
            <a:noFill/>
          </a:ln>
        </p:spPr>
      </p:pic>
      <p:sp>
        <p:nvSpPr>
          <p:cNvPr id="308" name="Shape 3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09" name="Shape 309"/>
          <p:cNvPicPr preferRelativeResize="0"/>
          <p:nvPr/>
        </p:nvPicPr>
        <p:blipFill rotWithShape="1">
          <a:blip r:embed="rId6">
            <a:alphaModFix/>
          </a:blip>
          <a:srcRect b="126429" l="-13380" r="13380" t="-126430"/>
          <a:stretch/>
        </p:blipFill>
        <p:spPr>
          <a:xfrm>
            <a:off x="702401" y="1218024"/>
            <a:ext cx="1523950" cy="15155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13" name="Shape 313"/>
        <p:cNvGrpSpPr/>
        <p:nvPr/>
      </p:nvGrpSpPr>
      <p:grpSpPr>
        <a:xfrm>
          <a:off x="0" y="0"/>
          <a:ext cx="0" cy="0"/>
          <a:chOff x="0" y="0"/>
          <a:chExt cx="0" cy="0"/>
        </a:xfrm>
      </p:grpSpPr>
      <p:sp>
        <p:nvSpPr>
          <p:cNvPr id="314" name="Shape 314"/>
          <p:cNvSpPr/>
          <p:nvPr/>
        </p:nvSpPr>
        <p:spPr>
          <a:xfrm>
            <a:off x="1433250" y="2096700"/>
            <a:ext cx="7710900" cy="2027100"/>
          </a:xfrm>
          <a:prstGeom prst="wedgeRectCallout">
            <a:avLst>
              <a:gd fmla="val -47901" name="adj1"/>
              <a:gd fmla="val 70527" name="adj2"/>
            </a:avLst>
          </a:prstGeom>
          <a:solidFill>
            <a:srgbClr val="D0E0E3"/>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5" name="Shape 315"/>
          <p:cNvPicPr preferRelativeResize="0"/>
          <p:nvPr/>
        </p:nvPicPr>
        <p:blipFill>
          <a:blip r:embed="rId3">
            <a:alphaModFix amt="72000"/>
          </a:blip>
          <a:stretch>
            <a:fillRect/>
          </a:stretch>
        </p:blipFill>
        <p:spPr>
          <a:xfrm>
            <a:off x="0" y="0"/>
            <a:ext cx="9143997" cy="1798851"/>
          </a:xfrm>
          <a:prstGeom prst="rect">
            <a:avLst/>
          </a:prstGeom>
          <a:noFill/>
          <a:ln>
            <a:noFill/>
          </a:ln>
        </p:spPr>
      </p:pic>
      <p:sp>
        <p:nvSpPr>
          <p:cNvPr id="316" name="Shape 316"/>
          <p:cNvSpPr txBox="1"/>
          <p:nvPr>
            <p:ph type="title"/>
          </p:nvPr>
        </p:nvSpPr>
        <p:spPr>
          <a:xfrm>
            <a:off x="696750" y="382325"/>
            <a:ext cx="7750500" cy="202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Comfortaa"/>
                <a:ea typeface="Comfortaa"/>
                <a:cs typeface="Comfortaa"/>
                <a:sym typeface="Comfortaa"/>
              </a:rPr>
              <a:t>DESIGN JUSTIFICATION </a:t>
            </a:r>
            <a:endParaRPr sz="4800">
              <a:solidFill>
                <a:srgbClr val="FFFFFF"/>
              </a:solidFill>
              <a:latin typeface="Comfortaa"/>
              <a:ea typeface="Comfortaa"/>
              <a:cs typeface="Comfortaa"/>
              <a:sym typeface="Comfortaa"/>
            </a:endParaRPr>
          </a:p>
          <a:p>
            <a:pPr indent="0" lvl="0" marL="0" rtl="0" algn="l">
              <a:spcBef>
                <a:spcPts val="0"/>
              </a:spcBef>
              <a:spcAft>
                <a:spcPts val="0"/>
              </a:spcAft>
              <a:buNone/>
            </a:pPr>
            <a:r>
              <a:t/>
            </a:r>
            <a:endParaRPr sz="4800">
              <a:solidFill>
                <a:srgbClr val="FFFFFF"/>
              </a:solidFill>
              <a:latin typeface="Comfortaa"/>
              <a:ea typeface="Comfortaa"/>
              <a:cs typeface="Comfortaa"/>
              <a:sym typeface="Comfortaa"/>
            </a:endParaRPr>
          </a:p>
        </p:txBody>
      </p:sp>
      <p:sp>
        <p:nvSpPr>
          <p:cNvPr id="317" name="Shape 3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18" name="Shape 318"/>
          <p:cNvSpPr txBox="1"/>
          <p:nvPr/>
        </p:nvSpPr>
        <p:spPr>
          <a:xfrm>
            <a:off x="1465375" y="2249100"/>
            <a:ext cx="7602300" cy="1958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Optimal solution for the project context </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Tested with real weather data </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Takes into account </a:t>
            </a:r>
            <a:r>
              <a:rPr lang="en" sz="1800">
                <a:latin typeface="Comfortaa"/>
                <a:ea typeface="Comfortaa"/>
                <a:cs typeface="Comfortaa"/>
                <a:sym typeface="Comfortaa"/>
              </a:rPr>
              <a:t>interloping</a:t>
            </a:r>
            <a:r>
              <a:rPr lang="en" sz="1800">
                <a:latin typeface="Comfortaa"/>
                <a:ea typeface="Comfortaa"/>
                <a:cs typeface="Comfortaa"/>
                <a:sym typeface="Comfortaa"/>
              </a:rPr>
              <a:t> factors and risks/tradeoffs </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Achieves high degree of stakeholder satisfaction</a:t>
            </a:r>
            <a:endParaRPr sz="1800">
              <a:latin typeface="Comfortaa"/>
              <a:ea typeface="Comfortaa"/>
              <a:cs typeface="Comfortaa"/>
              <a:sym typeface="Comfortaa"/>
            </a:endParaRPr>
          </a:p>
        </p:txBody>
      </p:sp>
      <p:pic>
        <p:nvPicPr>
          <p:cNvPr id="319" name="Shape 319"/>
          <p:cNvPicPr preferRelativeResize="0"/>
          <p:nvPr/>
        </p:nvPicPr>
        <p:blipFill>
          <a:blip r:embed="rId4">
            <a:alphaModFix/>
          </a:blip>
          <a:stretch>
            <a:fillRect/>
          </a:stretch>
        </p:blipFill>
        <p:spPr>
          <a:xfrm>
            <a:off x="185963" y="3867538"/>
            <a:ext cx="1275974" cy="1275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23" name="Shape 323"/>
        <p:cNvGrpSpPr/>
        <p:nvPr/>
      </p:nvGrpSpPr>
      <p:grpSpPr>
        <a:xfrm>
          <a:off x="0" y="0"/>
          <a:ext cx="0" cy="0"/>
          <a:chOff x="0" y="0"/>
          <a:chExt cx="0" cy="0"/>
        </a:xfrm>
      </p:grpSpPr>
      <p:sp>
        <p:nvSpPr>
          <p:cNvPr id="324" name="Shape 324"/>
          <p:cNvSpPr txBox="1"/>
          <p:nvPr>
            <p:ph type="title"/>
          </p:nvPr>
        </p:nvSpPr>
        <p:spPr>
          <a:xfrm>
            <a:off x="192750" y="-63150"/>
            <a:ext cx="8828400" cy="16182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CONCLUSION </a:t>
            </a:r>
            <a:endParaRPr sz="1100">
              <a:solidFill>
                <a:srgbClr val="000000"/>
              </a:solidFill>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sz="800">
              <a:latin typeface="Comfortaa"/>
              <a:ea typeface="Comfortaa"/>
              <a:cs typeface="Comfortaa"/>
              <a:sym typeface="Comfortaa"/>
            </a:endParaRPr>
          </a:p>
        </p:txBody>
      </p:sp>
      <p:sp>
        <p:nvSpPr>
          <p:cNvPr id="325" name="Shape 3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pSp>
        <p:nvGrpSpPr>
          <p:cNvPr id="326" name="Shape 326"/>
          <p:cNvGrpSpPr/>
          <p:nvPr/>
        </p:nvGrpSpPr>
        <p:grpSpPr>
          <a:xfrm>
            <a:off x="208965" y="964107"/>
            <a:ext cx="5015032" cy="680408"/>
            <a:chOff x="2789787" y="1323150"/>
            <a:chExt cx="4954586" cy="731700"/>
          </a:xfrm>
        </p:grpSpPr>
        <p:sp>
          <p:nvSpPr>
            <p:cNvPr id="327" name="Shape 327"/>
            <p:cNvSpPr/>
            <p:nvPr/>
          </p:nvSpPr>
          <p:spPr>
            <a:xfrm>
              <a:off x="2789787" y="1323150"/>
              <a:ext cx="4860300" cy="731700"/>
            </a:xfrm>
            <a:prstGeom prst="rect">
              <a:avLst/>
            </a:prstGeom>
            <a:solidFill>
              <a:srgbClr val="93C47D"/>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328" name="Shape 328"/>
            <p:cNvSpPr txBox="1"/>
            <p:nvPr/>
          </p:nvSpPr>
          <p:spPr>
            <a:xfrm>
              <a:off x="2914374" y="1529725"/>
              <a:ext cx="4830000" cy="330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r>
                <a:rPr lang="en" sz="2400">
                  <a:solidFill>
                    <a:srgbClr val="FFFFFF"/>
                  </a:solidFill>
                  <a:latin typeface="Comfortaa"/>
                  <a:ea typeface="Comfortaa"/>
                  <a:cs typeface="Comfortaa"/>
                  <a:sym typeface="Comfortaa"/>
                </a:rPr>
                <a:t>Environmentally Conscious </a:t>
              </a:r>
              <a:endParaRPr sz="2400">
                <a:solidFill>
                  <a:srgbClr val="FFFFFF"/>
                </a:solidFill>
                <a:latin typeface="Roboto"/>
                <a:ea typeface="Roboto"/>
                <a:cs typeface="Roboto"/>
                <a:sym typeface="Roboto"/>
              </a:endParaRPr>
            </a:p>
          </p:txBody>
        </p:sp>
      </p:grpSp>
      <p:grpSp>
        <p:nvGrpSpPr>
          <p:cNvPr id="329" name="Shape 329"/>
          <p:cNvGrpSpPr/>
          <p:nvPr/>
        </p:nvGrpSpPr>
        <p:grpSpPr>
          <a:xfrm>
            <a:off x="223375" y="3002749"/>
            <a:ext cx="4161419" cy="635315"/>
            <a:chOff x="2789798" y="2855853"/>
            <a:chExt cx="4197517" cy="816600"/>
          </a:xfrm>
        </p:grpSpPr>
        <p:sp>
          <p:nvSpPr>
            <p:cNvPr id="330" name="Shape 330"/>
            <p:cNvSpPr/>
            <p:nvPr/>
          </p:nvSpPr>
          <p:spPr>
            <a:xfrm>
              <a:off x="2789798" y="2855853"/>
              <a:ext cx="4136100" cy="816600"/>
            </a:xfrm>
            <a:prstGeom prst="rect">
              <a:avLst/>
            </a:prstGeom>
            <a:solidFill>
              <a:srgbClr val="0E9453"/>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331" name="Shape 331"/>
            <p:cNvSpPr txBox="1"/>
            <p:nvPr/>
          </p:nvSpPr>
          <p:spPr>
            <a:xfrm>
              <a:off x="2947816" y="3042359"/>
              <a:ext cx="4039500" cy="3723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r>
                <a:rPr lang="en" sz="2400">
                  <a:solidFill>
                    <a:srgbClr val="FFFFFF"/>
                  </a:solidFill>
                  <a:latin typeface="Comfortaa"/>
                  <a:ea typeface="Comfortaa"/>
                  <a:cs typeface="Comfortaa"/>
                  <a:sym typeface="Comfortaa"/>
                </a:rPr>
                <a:t>Minimal Maintenance</a:t>
              </a:r>
              <a:endParaRPr sz="2400">
                <a:solidFill>
                  <a:srgbClr val="FFFFFF"/>
                </a:solidFill>
                <a:latin typeface="Roboto"/>
                <a:ea typeface="Roboto"/>
                <a:cs typeface="Roboto"/>
                <a:sym typeface="Roboto"/>
              </a:endParaRPr>
            </a:p>
          </p:txBody>
        </p:sp>
      </p:grpSp>
      <p:grpSp>
        <p:nvGrpSpPr>
          <p:cNvPr id="332" name="Shape 332"/>
          <p:cNvGrpSpPr/>
          <p:nvPr/>
        </p:nvGrpSpPr>
        <p:grpSpPr>
          <a:xfrm>
            <a:off x="223712" y="3926840"/>
            <a:ext cx="3536318" cy="596482"/>
            <a:chOff x="2789912" y="3838675"/>
            <a:chExt cx="3776100" cy="731700"/>
          </a:xfrm>
        </p:grpSpPr>
        <p:sp>
          <p:nvSpPr>
            <p:cNvPr id="333" name="Shape 333"/>
            <p:cNvSpPr/>
            <p:nvPr/>
          </p:nvSpPr>
          <p:spPr>
            <a:xfrm>
              <a:off x="2789912" y="3838675"/>
              <a:ext cx="3776100" cy="731700"/>
            </a:xfrm>
            <a:prstGeom prst="rect">
              <a:avLst/>
            </a:prstGeom>
            <a:solidFill>
              <a:srgbClr val="38761D"/>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334" name="Shape 334"/>
            <p:cNvSpPr txBox="1"/>
            <p:nvPr/>
          </p:nvSpPr>
          <p:spPr>
            <a:xfrm>
              <a:off x="3003013" y="4039235"/>
              <a:ext cx="3497700" cy="3306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 sz="2400">
                  <a:solidFill>
                    <a:srgbClr val="FFFFFF"/>
                  </a:solidFill>
                  <a:latin typeface="Comfortaa"/>
                  <a:ea typeface="Comfortaa"/>
                  <a:cs typeface="Comfortaa"/>
                  <a:sym typeface="Comfortaa"/>
                </a:rPr>
                <a:t>Optimized Costs</a:t>
              </a:r>
              <a:endParaRPr sz="2400">
                <a:solidFill>
                  <a:srgbClr val="FFFFFF"/>
                </a:solidFill>
                <a:latin typeface="Roboto"/>
                <a:ea typeface="Roboto"/>
                <a:cs typeface="Roboto"/>
                <a:sym typeface="Roboto"/>
              </a:endParaRPr>
            </a:p>
          </p:txBody>
        </p:sp>
      </p:grpSp>
      <p:grpSp>
        <p:nvGrpSpPr>
          <p:cNvPr id="335" name="Shape 335"/>
          <p:cNvGrpSpPr/>
          <p:nvPr/>
        </p:nvGrpSpPr>
        <p:grpSpPr>
          <a:xfrm>
            <a:off x="212712" y="2023264"/>
            <a:ext cx="4651945" cy="635222"/>
            <a:chOff x="2789775" y="1564825"/>
            <a:chExt cx="4624200" cy="805200"/>
          </a:xfrm>
        </p:grpSpPr>
        <p:sp>
          <p:nvSpPr>
            <p:cNvPr id="336" name="Shape 336"/>
            <p:cNvSpPr/>
            <p:nvPr/>
          </p:nvSpPr>
          <p:spPr>
            <a:xfrm>
              <a:off x="2789775" y="1564825"/>
              <a:ext cx="4624200" cy="805200"/>
            </a:xfrm>
            <a:prstGeom prst="rect">
              <a:avLst/>
            </a:prstGeom>
            <a:solidFill>
              <a:srgbClr val="6AA84F"/>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337" name="Shape 337"/>
            <p:cNvSpPr txBox="1"/>
            <p:nvPr/>
          </p:nvSpPr>
          <p:spPr>
            <a:xfrm>
              <a:off x="2922458" y="1716225"/>
              <a:ext cx="4036200" cy="458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None/>
              </a:pPr>
              <a:r>
                <a:rPr lang="en" sz="2400">
                  <a:solidFill>
                    <a:srgbClr val="FFFFFF"/>
                  </a:solidFill>
                  <a:latin typeface="Comfortaa"/>
                  <a:ea typeface="Comfortaa"/>
                  <a:cs typeface="Comfortaa"/>
                  <a:sym typeface="Comfortaa"/>
                </a:rPr>
                <a:t>Impeccable Reliability</a:t>
              </a:r>
              <a:endParaRPr sz="2400">
                <a:solidFill>
                  <a:srgbClr val="FFFFFF"/>
                </a:solidFill>
                <a:latin typeface="Roboto"/>
                <a:ea typeface="Roboto"/>
                <a:cs typeface="Roboto"/>
                <a:sym typeface="Roboto"/>
              </a:endParaRPr>
            </a:p>
          </p:txBody>
        </p:sp>
      </p:grpSp>
      <p:pic>
        <p:nvPicPr>
          <p:cNvPr id="338" name="Shape 338"/>
          <p:cNvPicPr preferRelativeResize="0"/>
          <p:nvPr/>
        </p:nvPicPr>
        <p:blipFill>
          <a:blip r:embed="rId3">
            <a:alphaModFix/>
          </a:blip>
          <a:stretch>
            <a:fillRect/>
          </a:stretch>
        </p:blipFill>
        <p:spPr>
          <a:xfrm>
            <a:off x="5421717" y="1410904"/>
            <a:ext cx="3480957" cy="3480925"/>
          </a:xfrm>
          <a:prstGeom prst="rect">
            <a:avLst/>
          </a:prstGeom>
          <a:noFill/>
          <a:ln>
            <a:noFill/>
          </a:ln>
        </p:spPr>
      </p:pic>
      <p:pic>
        <p:nvPicPr>
          <p:cNvPr id="339" name="Shape 339"/>
          <p:cNvPicPr preferRelativeResize="0"/>
          <p:nvPr/>
        </p:nvPicPr>
        <p:blipFill>
          <a:blip r:embed="rId4">
            <a:alphaModFix/>
          </a:blip>
          <a:stretch>
            <a:fillRect/>
          </a:stretch>
        </p:blipFill>
        <p:spPr>
          <a:xfrm>
            <a:off x="7074100" y="88300"/>
            <a:ext cx="1698650" cy="1466625"/>
          </a:xfrm>
          <a:prstGeom prst="rect">
            <a:avLst/>
          </a:prstGeom>
          <a:noFill/>
          <a:ln>
            <a:noFill/>
          </a:ln>
          <a:effectLst>
            <a:outerShdw blurRad="57150" rotWithShape="0" algn="bl" dir="5400000" dist="66675">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45" name="Shape 345"/>
          <p:cNvSpPr/>
          <p:nvPr/>
        </p:nvSpPr>
        <p:spPr>
          <a:xfrm>
            <a:off x="1448590" y="1503550"/>
            <a:ext cx="6303600" cy="3264900"/>
          </a:xfrm>
          <a:prstGeom prst="round2DiagRect">
            <a:avLst>
              <a:gd fmla="val 16667" name="adj1"/>
              <a:gd fmla="val 0" name="adj2"/>
            </a:avLst>
          </a:prstGeom>
          <a:solidFill>
            <a:srgbClr val="D9EAD3"/>
          </a:solidFill>
          <a:ln cap="flat" cmpd="sng" w="762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txBox="1"/>
          <p:nvPr>
            <p:ph type="title"/>
          </p:nvPr>
        </p:nvSpPr>
        <p:spPr>
          <a:xfrm>
            <a:off x="-920175" y="1761324"/>
            <a:ext cx="10914900" cy="3024600"/>
          </a:xfrm>
          <a:prstGeom prst="rect">
            <a:avLst/>
          </a:prstGeom>
          <a:ln>
            <a:noFill/>
          </a:ln>
        </p:spPr>
        <p:txBody>
          <a:bodyPr anchorCtr="0" anchor="ctr" bIns="91425" lIns="91425" spcFirstLastPara="1" rIns="91425" wrap="square" tIns="91425">
            <a:noAutofit/>
          </a:bodyPr>
          <a:lstStyle/>
          <a:p>
            <a:pPr indent="0" lvl="0" marL="0" rtl="0">
              <a:spcBef>
                <a:spcPts val="0"/>
              </a:spcBef>
              <a:spcAft>
                <a:spcPts val="0"/>
              </a:spcAft>
              <a:buNone/>
            </a:pPr>
            <a:r>
              <a:rPr lang="en" sz="9600">
                <a:latin typeface="Comfortaa"/>
                <a:ea typeface="Comfortaa"/>
                <a:cs typeface="Comfortaa"/>
                <a:sym typeface="Comfortaa"/>
              </a:rPr>
              <a:t>8</a:t>
            </a:r>
            <a:r>
              <a:rPr lang="en" sz="9600"/>
              <a:t>4</a:t>
            </a:r>
            <a:r>
              <a:rPr lang="en" sz="9600">
                <a:latin typeface="Comfortaa"/>
                <a:ea typeface="Comfortaa"/>
                <a:cs typeface="Comfortaa"/>
                <a:sym typeface="Comfortaa"/>
              </a:rPr>
              <a:t>.</a:t>
            </a:r>
            <a:r>
              <a:rPr lang="en" sz="9600"/>
              <a:t>7</a:t>
            </a:r>
            <a:r>
              <a:rPr lang="en" sz="9600">
                <a:latin typeface="Comfortaa"/>
                <a:ea typeface="Comfortaa"/>
                <a:cs typeface="Comfortaa"/>
                <a:sym typeface="Comfortaa"/>
              </a:rPr>
              <a:t>%</a:t>
            </a:r>
            <a:endParaRPr sz="9600">
              <a:latin typeface="Comfortaa"/>
              <a:ea typeface="Comfortaa"/>
              <a:cs typeface="Comfortaa"/>
              <a:sym typeface="Comfortaa"/>
            </a:endParaRPr>
          </a:p>
        </p:txBody>
      </p:sp>
      <p:sp>
        <p:nvSpPr>
          <p:cNvPr id="347" name="Shape 347"/>
          <p:cNvSpPr txBox="1"/>
          <p:nvPr>
            <p:ph idx="4294967295" type="body"/>
          </p:nvPr>
        </p:nvSpPr>
        <p:spPr>
          <a:xfrm>
            <a:off x="1463750" y="380676"/>
            <a:ext cx="6425700" cy="8013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3600">
                <a:latin typeface="Comfortaa"/>
                <a:ea typeface="Comfortaa"/>
                <a:cs typeface="Comfortaa"/>
                <a:sym typeface="Comfortaa"/>
              </a:rPr>
              <a:t>Overall Satisfaction</a:t>
            </a:r>
            <a:endParaRPr sz="3600">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95850" y="123050"/>
            <a:ext cx="8828400" cy="67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Comfortaa"/>
                <a:ea typeface="Comfortaa"/>
                <a:cs typeface="Comfortaa"/>
                <a:sym typeface="Comfortaa"/>
              </a:rPr>
              <a:t>APPENDIX</a:t>
            </a:r>
            <a:endParaRPr sz="3000">
              <a:latin typeface="Comfortaa"/>
              <a:ea typeface="Comfortaa"/>
              <a:cs typeface="Comfortaa"/>
              <a:sym typeface="Comfortaa"/>
            </a:endParaRPr>
          </a:p>
        </p:txBody>
      </p:sp>
      <p:sp>
        <p:nvSpPr>
          <p:cNvPr id="353" name="Shape 353"/>
          <p:cNvSpPr txBox="1"/>
          <p:nvPr/>
        </p:nvSpPr>
        <p:spPr>
          <a:xfrm>
            <a:off x="395850" y="689425"/>
            <a:ext cx="8352300" cy="43674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chemeClr val="dk1"/>
              </a:buClr>
              <a:buSzPts val="1600"/>
              <a:buFont typeface="Comfortaa"/>
              <a:buAutoNum type="alphaUcPeriod"/>
            </a:pPr>
            <a:r>
              <a:rPr lang="en" sz="1600">
                <a:solidFill>
                  <a:schemeClr val="dk1"/>
                </a:solidFill>
                <a:latin typeface="Comfortaa"/>
                <a:ea typeface="Comfortaa"/>
                <a:cs typeface="Comfortaa"/>
                <a:sym typeface="Comfortaa"/>
              </a:rPr>
              <a:t>Upper and Lower Water Limits</a:t>
            </a:r>
            <a:endParaRPr sz="1600">
              <a:solidFill>
                <a:schemeClr val="dk1"/>
              </a:solidFill>
              <a:latin typeface="Comfortaa"/>
              <a:ea typeface="Comfortaa"/>
              <a:cs typeface="Comfortaa"/>
              <a:sym typeface="Comfortaa"/>
            </a:endParaRPr>
          </a:p>
          <a:p>
            <a:pPr indent="0" lvl="0" marL="0" rtl="0">
              <a:spcBef>
                <a:spcPts val="0"/>
              </a:spcBef>
              <a:spcAft>
                <a:spcPts val="0"/>
              </a:spcAft>
              <a:buNone/>
            </a:pPr>
            <a:r>
              <a:t/>
            </a:r>
            <a:endParaRPr sz="1600">
              <a:solidFill>
                <a:schemeClr val="dk1"/>
              </a:solidFill>
              <a:latin typeface="Comfortaa"/>
              <a:ea typeface="Comfortaa"/>
              <a:cs typeface="Comfortaa"/>
              <a:sym typeface="Comfortaa"/>
            </a:endParaRPr>
          </a:p>
          <a:p>
            <a:pPr indent="-330200" lvl="0" marL="457200" rtl="0">
              <a:spcBef>
                <a:spcPts val="0"/>
              </a:spcBef>
              <a:spcAft>
                <a:spcPts val="0"/>
              </a:spcAft>
              <a:buSzPts val="1600"/>
              <a:buFont typeface="Comfortaa"/>
              <a:buAutoNum type="alphaUcPeriod"/>
            </a:pPr>
            <a:r>
              <a:rPr lang="en" sz="1600">
                <a:latin typeface="Comfortaa"/>
                <a:ea typeface="Comfortaa"/>
                <a:cs typeface="Comfortaa"/>
                <a:sym typeface="Comfortaa"/>
              </a:rPr>
              <a:t>Physical Prototyping</a:t>
            </a:r>
            <a:endParaRPr sz="1600">
              <a:solidFill>
                <a:schemeClr val="accent5"/>
              </a:solidFill>
              <a:latin typeface="Comfortaa"/>
              <a:ea typeface="Comfortaa"/>
              <a:cs typeface="Comfortaa"/>
              <a:sym typeface="Comfortaa"/>
            </a:endParaRPr>
          </a:p>
          <a:p>
            <a:pPr indent="0" lvl="0" marL="0" rtl="0">
              <a:spcBef>
                <a:spcPts val="0"/>
              </a:spcBef>
              <a:spcAft>
                <a:spcPts val="0"/>
              </a:spcAft>
              <a:buNone/>
            </a:pPr>
            <a:r>
              <a:t/>
            </a:r>
            <a:endParaRPr sz="1600">
              <a:latin typeface="Comfortaa"/>
              <a:ea typeface="Comfortaa"/>
              <a:cs typeface="Comfortaa"/>
              <a:sym typeface="Comfortaa"/>
            </a:endParaRPr>
          </a:p>
          <a:p>
            <a:pPr indent="-330200" lvl="0" marL="457200" marR="0" rtl="0" algn="l">
              <a:lnSpc>
                <a:spcPct val="100000"/>
              </a:lnSpc>
              <a:spcBef>
                <a:spcPts val="0"/>
              </a:spcBef>
              <a:spcAft>
                <a:spcPts val="0"/>
              </a:spcAft>
              <a:buSzPts val="1600"/>
              <a:buFont typeface="Comfortaa"/>
              <a:buAutoNum type="alphaUcPeriod"/>
            </a:pPr>
            <a:r>
              <a:rPr lang="en" sz="1600">
                <a:latin typeface="Comfortaa"/>
                <a:ea typeface="Comfortaa"/>
                <a:cs typeface="Comfortaa"/>
                <a:sym typeface="Comfortaa"/>
              </a:rPr>
              <a:t>Physical Prototyping Results (2)</a:t>
            </a:r>
            <a:endParaRPr sz="1600">
              <a:latin typeface="Comfortaa"/>
              <a:ea typeface="Comfortaa"/>
              <a:cs typeface="Comfortaa"/>
              <a:sym typeface="Comfortaa"/>
            </a:endParaRPr>
          </a:p>
          <a:p>
            <a:pPr indent="0" lvl="0" marL="0" marR="0" rtl="0" algn="l">
              <a:lnSpc>
                <a:spcPct val="100000"/>
              </a:lnSpc>
              <a:spcBef>
                <a:spcPts val="0"/>
              </a:spcBef>
              <a:spcAft>
                <a:spcPts val="0"/>
              </a:spcAft>
              <a:buNone/>
            </a:pPr>
            <a:r>
              <a:t/>
            </a:r>
            <a:endParaRPr sz="1600">
              <a:latin typeface="Comfortaa"/>
              <a:ea typeface="Comfortaa"/>
              <a:cs typeface="Comfortaa"/>
              <a:sym typeface="Comfortaa"/>
            </a:endParaRPr>
          </a:p>
          <a:p>
            <a:pPr indent="-330200" lvl="0" marL="457200" marR="0" rtl="0" algn="l">
              <a:lnSpc>
                <a:spcPct val="100000"/>
              </a:lnSpc>
              <a:spcBef>
                <a:spcPts val="0"/>
              </a:spcBef>
              <a:spcAft>
                <a:spcPts val="0"/>
              </a:spcAft>
              <a:buSzPts val="1600"/>
              <a:buFont typeface="Comfortaa"/>
              <a:buAutoNum type="alphaUcPeriod"/>
            </a:pPr>
            <a:r>
              <a:rPr lang="en" sz="1600">
                <a:latin typeface="Comfortaa"/>
                <a:ea typeface="Comfortaa"/>
                <a:cs typeface="Comfortaa"/>
                <a:sym typeface="Comfortaa"/>
              </a:rPr>
              <a:t>Virtual prototyping (2)</a:t>
            </a:r>
            <a:endParaRPr sz="1600">
              <a:latin typeface="Comfortaa"/>
              <a:ea typeface="Comfortaa"/>
              <a:cs typeface="Comfortaa"/>
              <a:sym typeface="Comfortaa"/>
            </a:endParaRPr>
          </a:p>
          <a:p>
            <a:pPr indent="0" lvl="0" marL="0" marR="0" rtl="0" algn="l">
              <a:lnSpc>
                <a:spcPct val="100000"/>
              </a:lnSpc>
              <a:spcBef>
                <a:spcPts val="0"/>
              </a:spcBef>
              <a:spcAft>
                <a:spcPts val="0"/>
              </a:spcAft>
              <a:buNone/>
            </a:pPr>
            <a:r>
              <a:t/>
            </a:r>
            <a:endParaRPr sz="1600">
              <a:latin typeface="Comfortaa"/>
              <a:ea typeface="Comfortaa"/>
              <a:cs typeface="Comfortaa"/>
              <a:sym typeface="Comfortaa"/>
            </a:endParaRPr>
          </a:p>
          <a:p>
            <a:pPr indent="-330200" lvl="0" marL="457200" marR="0" rtl="0" algn="l">
              <a:lnSpc>
                <a:spcPct val="100000"/>
              </a:lnSpc>
              <a:spcBef>
                <a:spcPts val="0"/>
              </a:spcBef>
              <a:spcAft>
                <a:spcPts val="0"/>
              </a:spcAft>
              <a:buSzPts val="1600"/>
              <a:buFont typeface="Comfortaa"/>
              <a:buAutoNum type="alphaUcPeriod"/>
            </a:pPr>
            <a:r>
              <a:rPr lang="en" sz="1600">
                <a:latin typeface="Comfortaa"/>
                <a:ea typeface="Comfortaa"/>
                <a:cs typeface="Comfortaa"/>
                <a:sym typeface="Comfortaa"/>
              </a:rPr>
              <a:t>Pump vs. System Analysis</a:t>
            </a:r>
            <a:endParaRPr sz="1600">
              <a:latin typeface="Comfortaa"/>
              <a:ea typeface="Comfortaa"/>
              <a:cs typeface="Comfortaa"/>
              <a:sym typeface="Comfortaa"/>
            </a:endParaRPr>
          </a:p>
          <a:p>
            <a:pPr indent="0" lvl="0" marL="0" rtl="0">
              <a:spcBef>
                <a:spcPts val="0"/>
              </a:spcBef>
              <a:spcAft>
                <a:spcPts val="0"/>
              </a:spcAft>
              <a:buNone/>
            </a:pPr>
            <a:r>
              <a:t/>
            </a:r>
            <a:endParaRPr sz="1600">
              <a:latin typeface="Comfortaa"/>
              <a:ea typeface="Comfortaa"/>
              <a:cs typeface="Comfortaa"/>
              <a:sym typeface="Comfortaa"/>
            </a:endParaRPr>
          </a:p>
          <a:p>
            <a:pPr indent="-330200" lvl="0" marL="457200" rtl="0">
              <a:spcBef>
                <a:spcPts val="0"/>
              </a:spcBef>
              <a:spcAft>
                <a:spcPts val="0"/>
              </a:spcAft>
              <a:buSzPts val="1600"/>
              <a:buFont typeface="Comfortaa"/>
              <a:buAutoNum type="alphaUcPeriod"/>
            </a:pPr>
            <a:r>
              <a:rPr lang="en" sz="1600">
                <a:latin typeface="Comfortaa"/>
                <a:ea typeface="Comfortaa"/>
                <a:cs typeface="Comfortaa"/>
                <a:sym typeface="Comfortaa"/>
              </a:rPr>
              <a:t>Preliminary Storage Tank Model</a:t>
            </a:r>
            <a:br>
              <a:rPr lang="en" sz="1600">
                <a:latin typeface="Comfortaa"/>
                <a:ea typeface="Comfortaa"/>
                <a:cs typeface="Comfortaa"/>
                <a:sym typeface="Comfortaa"/>
              </a:rPr>
            </a:br>
            <a:endParaRPr sz="1600">
              <a:latin typeface="Comfortaa"/>
              <a:ea typeface="Comfortaa"/>
              <a:cs typeface="Comfortaa"/>
              <a:sym typeface="Comfortaa"/>
            </a:endParaRPr>
          </a:p>
          <a:p>
            <a:pPr indent="-330200" lvl="0" marL="457200" rtl="0">
              <a:spcBef>
                <a:spcPts val="0"/>
              </a:spcBef>
              <a:spcAft>
                <a:spcPts val="0"/>
              </a:spcAft>
              <a:buSzPts val="1600"/>
              <a:buFont typeface="Comfortaa"/>
              <a:buAutoNum type="alphaUcPeriod"/>
            </a:pPr>
            <a:r>
              <a:rPr lang="en" sz="1600">
                <a:latin typeface="Comfortaa"/>
                <a:ea typeface="Comfortaa"/>
                <a:cs typeface="Comfortaa"/>
                <a:sym typeface="Comfortaa"/>
              </a:rPr>
              <a:t>Final Satisfactions</a:t>
            </a:r>
            <a:br>
              <a:rPr lang="en" sz="1600">
                <a:latin typeface="Comfortaa"/>
                <a:ea typeface="Comfortaa"/>
                <a:cs typeface="Comfortaa"/>
                <a:sym typeface="Comfortaa"/>
              </a:rPr>
            </a:br>
            <a:endParaRPr sz="1600">
              <a:latin typeface="Comfortaa"/>
              <a:ea typeface="Comfortaa"/>
              <a:cs typeface="Comfortaa"/>
              <a:sym typeface="Comfortaa"/>
            </a:endParaRPr>
          </a:p>
          <a:p>
            <a:pPr indent="-317500" lvl="0" marL="457200" rtl="0">
              <a:lnSpc>
                <a:spcPct val="200000"/>
              </a:lnSpc>
              <a:spcBef>
                <a:spcPts val="0"/>
              </a:spcBef>
              <a:spcAft>
                <a:spcPts val="0"/>
              </a:spcAft>
              <a:buSzPts val="1400"/>
              <a:buFont typeface="Times New Roman"/>
              <a:buAutoNum type="alphaUcPeriod"/>
            </a:pPr>
            <a:r>
              <a:rPr lang="en" sz="1600">
                <a:latin typeface="Comfortaa"/>
                <a:ea typeface="Comfortaa"/>
                <a:cs typeface="Comfortaa"/>
                <a:sym typeface="Comfortaa"/>
              </a:rPr>
              <a:t>Satisfaction Curves</a:t>
            </a:r>
            <a:r>
              <a:rPr lang="en" sz="1600">
                <a:latin typeface="Comfortaa"/>
                <a:ea typeface="Comfortaa"/>
                <a:cs typeface="Comfortaa"/>
                <a:sym typeface="Comfortaa"/>
              </a:rPr>
              <a:t> (2)</a:t>
            </a:r>
            <a:endParaRPr sz="1600">
              <a:latin typeface="Comfortaa"/>
              <a:ea typeface="Comfortaa"/>
              <a:cs typeface="Comfortaa"/>
              <a:sym typeface="Comfortaa"/>
            </a:endParaRPr>
          </a:p>
          <a:p>
            <a:pPr indent="-317500" lvl="0" marL="457200" rtl="0">
              <a:spcBef>
                <a:spcPts val="0"/>
              </a:spcBef>
              <a:spcAft>
                <a:spcPts val="0"/>
              </a:spcAft>
              <a:buSzPts val="1400"/>
              <a:buFont typeface="Times New Roman"/>
              <a:buAutoNum type="alphaUcPeriod"/>
            </a:pPr>
            <a:r>
              <a:rPr lang="en" sz="1600">
                <a:latin typeface="Comfortaa"/>
                <a:ea typeface="Comfortaa"/>
                <a:cs typeface="Comfortaa"/>
                <a:sym typeface="Comfortaa"/>
              </a:rPr>
              <a:t>Health and Environmental Risk</a:t>
            </a:r>
            <a:endParaRPr sz="1600">
              <a:latin typeface="Comfortaa"/>
              <a:ea typeface="Comfortaa"/>
              <a:cs typeface="Comfortaa"/>
              <a:sym typeface="Comfortaa"/>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8" name="Shape 358"/>
        <p:cNvGrpSpPr/>
        <p:nvPr/>
      </p:nvGrpSpPr>
      <p:grpSpPr>
        <a:xfrm>
          <a:off x="0" y="0"/>
          <a:ext cx="0" cy="0"/>
          <a:chOff x="0" y="0"/>
          <a:chExt cx="0" cy="0"/>
        </a:xfrm>
      </p:grpSpPr>
      <p:sp>
        <p:nvSpPr>
          <p:cNvPr id="359" name="Shape 359"/>
          <p:cNvSpPr txBox="1"/>
          <p:nvPr>
            <p:ph idx="12" type="sldNum"/>
          </p:nvPr>
        </p:nvSpPr>
        <p:spPr>
          <a:xfrm>
            <a:off x="8456933" y="4890492"/>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60" name="Shape 360"/>
          <p:cNvSpPr txBox="1"/>
          <p:nvPr>
            <p:ph type="title"/>
          </p:nvPr>
        </p:nvSpPr>
        <p:spPr>
          <a:xfrm>
            <a:off x="232275" y="584325"/>
            <a:ext cx="4045200" cy="559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1800"/>
              <a:t>Lower Justification</a:t>
            </a:r>
            <a:endParaRPr b="1" sz="1800"/>
          </a:p>
        </p:txBody>
      </p:sp>
      <p:sp>
        <p:nvSpPr>
          <p:cNvPr id="361" name="Shape 361"/>
          <p:cNvSpPr txBox="1"/>
          <p:nvPr>
            <p:ph type="title"/>
          </p:nvPr>
        </p:nvSpPr>
        <p:spPr>
          <a:xfrm>
            <a:off x="4669175" y="584325"/>
            <a:ext cx="4050900" cy="498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1800"/>
              <a:t>Upper Justification</a:t>
            </a:r>
            <a:endParaRPr b="1" sz="1800"/>
          </a:p>
        </p:txBody>
      </p:sp>
      <p:sp>
        <p:nvSpPr>
          <p:cNvPr id="362" name="Shape 362"/>
          <p:cNvSpPr txBox="1"/>
          <p:nvPr>
            <p:ph type="title"/>
          </p:nvPr>
        </p:nvSpPr>
        <p:spPr>
          <a:xfrm>
            <a:off x="138375" y="1008300"/>
            <a:ext cx="4233000" cy="400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Estimate for total litres/day: </a:t>
            </a:r>
            <a:endParaRPr sz="1400"/>
          </a:p>
          <a:p>
            <a:pPr indent="0" lvl="0" marL="0" rtl="0" algn="ctr">
              <a:spcBef>
                <a:spcPts val="0"/>
              </a:spcBef>
              <a:spcAft>
                <a:spcPts val="0"/>
              </a:spcAft>
              <a:buNone/>
            </a:pPr>
            <a:r>
              <a:rPr lang="en" sz="2400"/>
              <a:t>122.0</a:t>
            </a:r>
            <a:endParaRPr sz="2400"/>
          </a:p>
          <a:p>
            <a:pPr indent="0" lvl="0" marL="0" rtl="0">
              <a:spcBef>
                <a:spcPts val="0"/>
              </a:spcBef>
              <a:spcAft>
                <a:spcPts val="0"/>
              </a:spcAft>
              <a:buNone/>
            </a:pPr>
            <a:r>
              <a:t/>
            </a:r>
            <a:endParaRPr sz="1400"/>
          </a:p>
          <a:p>
            <a:pPr indent="0" lvl="0" marL="0" rtl="0" algn="l">
              <a:spcBef>
                <a:spcPts val="0"/>
              </a:spcBef>
              <a:spcAft>
                <a:spcPts val="0"/>
              </a:spcAft>
              <a:buNone/>
            </a:pPr>
            <a:r>
              <a:rPr b="1" lang="en" sz="1400"/>
              <a:t>Key Assumptions (per person):</a:t>
            </a:r>
            <a:endParaRPr b="1" sz="1400"/>
          </a:p>
          <a:p>
            <a:pPr indent="-317500" lvl="0" marL="457200" rtl="0" algn="l">
              <a:spcBef>
                <a:spcPts val="0"/>
              </a:spcBef>
              <a:spcAft>
                <a:spcPts val="0"/>
              </a:spcAft>
              <a:buSzPts val="1400"/>
              <a:buChar char="●"/>
            </a:pPr>
            <a:r>
              <a:rPr lang="en" sz="1400"/>
              <a:t>W</a:t>
            </a:r>
            <a:r>
              <a:rPr lang="en" sz="1400"/>
              <a:t>ashroom: once a day</a:t>
            </a:r>
            <a:endParaRPr sz="1400"/>
          </a:p>
          <a:p>
            <a:pPr indent="-317500" lvl="0" marL="457200" rtl="0" algn="l">
              <a:spcBef>
                <a:spcPts val="0"/>
              </a:spcBef>
              <a:spcAft>
                <a:spcPts val="0"/>
              </a:spcAft>
              <a:buSzPts val="1400"/>
              <a:buChar char="●"/>
            </a:pPr>
            <a:r>
              <a:rPr lang="en" sz="1400"/>
              <a:t>Showering once a week</a:t>
            </a:r>
            <a:endParaRPr sz="1400"/>
          </a:p>
          <a:p>
            <a:pPr indent="-317500" lvl="0" marL="457200" rtl="0" algn="l">
              <a:spcBef>
                <a:spcPts val="0"/>
              </a:spcBef>
              <a:spcAft>
                <a:spcPts val="0"/>
              </a:spcAft>
              <a:buSzPts val="1400"/>
              <a:buChar char="●"/>
            </a:pPr>
            <a:r>
              <a:rPr lang="en" sz="1400"/>
              <a:t>Wash dishes 2 times a week</a:t>
            </a:r>
            <a:endParaRPr sz="1400"/>
          </a:p>
          <a:p>
            <a:pPr indent="-317500" lvl="0" marL="457200" rtl="0" algn="l">
              <a:spcBef>
                <a:spcPts val="0"/>
              </a:spcBef>
              <a:spcAft>
                <a:spcPts val="0"/>
              </a:spcAft>
              <a:buSzPts val="1400"/>
              <a:buChar char="●"/>
            </a:pPr>
            <a:r>
              <a:rPr lang="en" sz="1400"/>
              <a:t>Drinking</a:t>
            </a:r>
            <a:r>
              <a:rPr lang="en" sz="1400"/>
              <a:t> 946.353mL of water a day</a:t>
            </a:r>
            <a:endParaRPr sz="1400"/>
          </a:p>
          <a:p>
            <a:pPr indent="-317500" lvl="0" marL="457200" rtl="0" algn="l">
              <a:spcBef>
                <a:spcPts val="0"/>
              </a:spcBef>
              <a:spcAft>
                <a:spcPts val="0"/>
              </a:spcAft>
              <a:buSzPts val="1400"/>
              <a:buChar char="●"/>
            </a:pPr>
            <a:r>
              <a:rPr lang="en" sz="1400"/>
              <a:t>No other indoor uses</a:t>
            </a:r>
            <a:endParaRPr sz="1400"/>
          </a:p>
          <a:p>
            <a:pPr indent="0" lvl="0" marL="0" rtl="0">
              <a:spcBef>
                <a:spcPts val="0"/>
              </a:spcBef>
              <a:spcAft>
                <a:spcPts val="0"/>
              </a:spcAft>
              <a:buNone/>
            </a:pPr>
            <a:r>
              <a:t/>
            </a:r>
            <a:endParaRPr sz="1400"/>
          </a:p>
          <a:p>
            <a:pPr indent="0" lvl="0" marL="0" rtl="0" algn="l">
              <a:spcBef>
                <a:spcPts val="0"/>
              </a:spcBef>
              <a:spcAft>
                <a:spcPts val="0"/>
              </a:spcAft>
              <a:buNone/>
            </a:pPr>
            <a:r>
              <a:rPr lang="en" sz="1400"/>
              <a:t>They would be satisfied. We took minimum usage as the definition for the lowest amount used for the two people. This would result in a high satisfaction level as they would be efficient, conservant and sustainable.</a:t>
            </a:r>
            <a:r>
              <a:rPr lang="en" sz="1800"/>
              <a:t> </a:t>
            </a:r>
            <a:endParaRPr sz="1800"/>
          </a:p>
          <a:p>
            <a:pPr indent="0" lvl="0" marL="0" rtl="0" algn="l">
              <a:spcBef>
                <a:spcPts val="0"/>
              </a:spcBef>
              <a:spcAft>
                <a:spcPts val="0"/>
              </a:spcAft>
              <a:buNone/>
            </a:pPr>
            <a:r>
              <a:t/>
            </a:r>
            <a:endParaRPr sz="1200"/>
          </a:p>
        </p:txBody>
      </p:sp>
      <p:sp>
        <p:nvSpPr>
          <p:cNvPr id="363" name="Shape 363"/>
          <p:cNvSpPr txBox="1"/>
          <p:nvPr>
            <p:ph type="title"/>
          </p:nvPr>
        </p:nvSpPr>
        <p:spPr>
          <a:xfrm>
            <a:off x="4772625" y="1001675"/>
            <a:ext cx="4233000" cy="400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Estimate for total litres/day: </a:t>
            </a:r>
            <a:endParaRPr sz="1400"/>
          </a:p>
          <a:p>
            <a:pPr indent="0" lvl="0" marL="0" rtl="0" algn="ctr">
              <a:spcBef>
                <a:spcPts val="0"/>
              </a:spcBef>
              <a:spcAft>
                <a:spcPts val="0"/>
              </a:spcAft>
              <a:buNone/>
            </a:pPr>
            <a:r>
              <a:rPr lang="en" sz="2400"/>
              <a:t>478.4</a:t>
            </a:r>
            <a:endParaRPr sz="2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Key Assumptions (per person):</a:t>
            </a:r>
            <a:endParaRPr b="1" sz="1400"/>
          </a:p>
          <a:p>
            <a:pPr indent="-317500" lvl="0" marL="457200" rtl="0" algn="l">
              <a:spcBef>
                <a:spcPts val="0"/>
              </a:spcBef>
              <a:spcAft>
                <a:spcPts val="0"/>
              </a:spcAft>
              <a:buSzPts val="1400"/>
              <a:buChar char="●"/>
            </a:pPr>
            <a:r>
              <a:rPr lang="en" sz="1400"/>
              <a:t>W</a:t>
            </a:r>
            <a:r>
              <a:rPr lang="en" sz="1400"/>
              <a:t>ashroom seven times a day</a:t>
            </a:r>
            <a:endParaRPr sz="1400"/>
          </a:p>
          <a:p>
            <a:pPr indent="-317500" lvl="0" marL="457200" rtl="0" algn="l">
              <a:spcBef>
                <a:spcPts val="0"/>
              </a:spcBef>
              <a:spcAft>
                <a:spcPts val="0"/>
              </a:spcAft>
              <a:buSzPts val="1400"/>
              <a:buChar char="●"/>
            </a:pPr>
            <a:r>
              <a:rPr lang="en" sz="1400"/>
              <a:t>Drinking 1892.71ml of water</a:t>
            </a:r>
            <a:endParaRPr sz="1400"/>
          </a:p>
          <a:p>
            <a:pPr indent="-317500" lvl="0" marL="457200" rtl="0" algn="l">
              <a:spcBef>
                <a:spcPts val="0"/>
              </a:spcBef>
              <a:spcAft>
                <a:spcPts val="0"/>
              </a:spcAft>
              <a:buSzPts val="1400"/>
              <a:buChar char="●"/>
            </a:pPr>
            <a:r>
              <a:rPr lang="en" sz="1400"/>
              <a:t>Two showers per day</a:t>
            </a:r>
            <a:endParaRPr sz="1400"/>
          </a:p>
          <a:p>
            <a:pPr indent="-317500" lvl="0" marL="457200" rtl="0" algn="l">
              <a:spcBef>
                <a:spcPts val="0"/>
              </a:spcBef>
              <a:spcAft>
                <a:spcPts val="0"/>
              </a:spcAft>
              <a:buSzPts val="1400"/>
              <a:buChar char="●"/>
            </a:pPr>
            <a:r>
              <a:rPr lang="en" sz="1400"/>
              <a:t>Indoor uses of water occur, including watering potted plants, feeding pets, etc.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They would be satisfied. We took a very high maximum amount for usage. Some of these assumptions are unreasonable to expect a single person to use, which means that it would go above and beyond their usage. </a:t>
            </a:r>
            <a:endParaRPr sz="1400"/>
          </a:p>
        </p:txBody>
      </p:sp>
      <p:sp>
        <p:nvSpPr>
          <p:cNvPr id="364" name="Shape 364"/>
          <p:cNvSpPr txBox="1"/>
          <p:nvPr/>
        </p:nvSpPr>
        <p:spPr>
          <a:xfrm>
            <a:off x="437625" y="181525"/>
            <a:ext cx="8145900" cy="44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latin typeface="Comfortaa"/>
                <a:ea typeface="Comfortaa"/>
                <a:cs typeface="Comfortaa"/>
                <a:sym typeface="Comfortaa"/>
              </a:rPr>
              <a:t>Appendix A: Upper and Lower Water Limits</a:t>
            </a:r>
            <a:endParaRPr sz="24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B: Physical Prototyping</a:t>
            </a:r>
            <a:endParaRPr/>
          </a:p>
        </p:txBody>
      </p:sp>
      <p:sp>
        <p:nvSpPr>
          <p:cNvPr id="370" name="Shape 3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71" name="Shape 371"/>
          <p:cNvPicPr preferRelativeResize="0"/>
          <p:nvPr/>
        </p:nvPicPr>
        <p:blipFill>
          <a:blip r:embed="rId3">
            <a:alphaModFix/>
          </a:blip>
          <a:stretch>
            <a:fillRect/>
          </a:stretch>
        </p:blipFill>
        <p:spPr>
          <a:xfrm>
            <a:off x="304800" y="1170125"/>
            <a:ext cx="2865731" cy="3820974"/>
          </a:xfrm>
          <a:prstGeom prst="rect">
            <a:avLst/>
          </a:prstGeom>
          <a:noFill/>
          <a:ln>
            <a:noFill/>
          </a:ln>
        </p:spPr>
      </p:pic>
      <p:pic>
        <p:nvPicPr>
          <p:cNvPr id="372" name="Shape 372"/>
          <p:cNvPicPr preferRelativeResize="0"/>
          <p:nvPr/>
        </p:nvPicPr>
        <p:blipFill>
          <a:blip r:embed="rId4">
            <a:alphaModFix/>
          </a:blip>
          <a:stretch>
            <a:fillRect/>
          </a:stretch>
        </p:blipFill>
        <p:spPr>
          <a:xfrm>
            <a:off x="3475331" y="1170125"/>
            <a:ext cx="5094630" cy="38209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230600" y="135150"/>
            <a:ext cx="8520600" cy="841800"/>
          </a:xfrm>
          <a:prstGeom prst="rect">
            <a:avLst/>
          </a:prstGeom>
        </p:spPr>
        <p:txBody>
          <a:bodyPr anchorCtr="0" anchor="ctr" bIns="91425" lIns="91425" spcFirstLastPara="1" rIns="91425" wrap="square" tIns="91425">
            <a:noAutofit/>
          </a:bodyPr>
          <a:lstStyle/>
          <a:p>
            <a:pPr indent="0" lvl="0" marL="0" algn="l">
              <a:spcBef>
                <a:spcPts val="0"/>
              </a:spcBef>
              <a:spcAft>
                <a:spcPts val="0"/>
              </a:spcAft>
              <a:buNone/>
            </a:pPr>
            <a:r>
              <a:rPr lang="en">
                <a:latin typeface="Comfortaa"/>
                <a:ea typeface="Comfortaa"/>
                <a:cs typeface="Comfortaa"/>
                <a:sym typeface="Comfortaa"/>
              </a:rPr>
              <a:t>TABLE OF CONTENTS </a:t>
            </a:r>
            <a:endParaRPr>
              <a:latin typeface="Comfortaa"/>
              <a:ea typeface="Comfortaa"/>
              <a:cs typeface="Comfortaa"/>
              <a:sym typeface="Comfortaa"/>
            </a:endParaRPr>
          </a:p>
        </p:txBody>
      </p:sp>
      <p:sp>
        <p:nvSpPr>
          <p:cNvPr id="66" name="Shape 66"/>
          <p:cNvSpPr txBox="1"/>
          <p:nvPr>
            <p:ph idx="12" type="sldNum"/>
          </p:nvPr>
        </p:nvSpPr>
        <p:spPr>
          <a:xfrm>
            <a:off x="8362808" y="4651992"/>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pSp>
        <p:nvGrpSpPr>
          <p:cNvPr id="67" name="Shape 67"/>
          <p:cNvGrpSpPr/>
          <p:nvPr/>
        </p:nvGrpSpPr>
        <p:grpSpPr>
          <a:xfrm>
            <a:off x="167400" y="946003"/>
            <a:ext cx="4094300" cy="993903"/>
            <a:chOff x="3978500" y="946003"/>
            <a:chExt cx="4094300" cy="993903"/>
          </a:xfrm>
        </p:grpSpPr>
        <p:grpSp>
          <p:nvGrpSpPr>
            <p:cNvPr id="68" name="Shape 68"/>
            <p:cNvGrpSpPr/>
            <p:nvPr/>
          </p:nvGrpSpPr>
          <p:grpSpPr>
            <a:xfrm>
              <a:off x="4734025" y="1140951"/>
              <a:ext cx="529800" cy="798956"/>
              <a:chOff x="4318975" y="1083450"/>
              <a:chExt cx="529800" cy="591250"/>
            </a:xfrm>
          </p:grpSpPr>
          <p:sp>
            <p:nvSpPr>
              <p:cNvPr id="69" name="Shape 69"/>
              <p:cNvSpPr/>
              <p:nvPr/>
            </p:nvSpPr>
            <p:spPr>
              <a:xfrm>
                <a:off x="4517125" y="1086100"/>
                <a:ext cx="133500" cy="588600"/>
              </a:xfrm>
              <a:prstGeom prst="rect">
                <a:avLst/>
              </a:prstGeom>
              <a:solidFill>
                <a:srgbClr val="9999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0" name="Shape 70"/>
              <p:cNvCxnSpPr/>
              <p:nvPr/>
            </p:nvCxnSpPr>
            <p:spPr>
              <a:xfrm rot="10800000">
                <a:off x="4318975" y="1083450"/>
                <a:ext cx="529800" cy="0"/>
              </a:xfrm>
              <a:prstGeom prst="straightConnector1">
                <a:avLst/>
              </a:prstGeom>
              <a:noFill/>
              <a:ln cap="flat" cmpd="sng" w="9525">
                <a:solidFill>
                  <a:srgbClr val="666666"/>
                </a:solidFill>
                <a:prstDash val="solid"/>
                <a:round/>
                <a:headEnd len="sm" w="sm" type="none"/>
                <a:tailEnd len="sm" w="sm" type="none"/>
              </a:ln>
            </p:spPr>
          </p:cxnSp>
        </p:grpSp>
        <p:sp>
          <p:nvSpPr>
            <p:cNvPr id="71" name="Shape 71"/>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solidFill>
                    <a:srgbClr val="999999"/>
                  </a:solidFill>
                  <a:latin typeface="Comfortaa"/>
                  <a:ea typeface="Comfortaa"/>
                  <a:cs typeface="Comfortaa"/>
                  <a:sym typeface="Comfortaa"/>
                </a:rPr>
                <a:t>I</a:t>
              </a:r>
              <a:r>
                <a:rPr b="1" lang="en" sz="1600">
                  <a:solidFill>
                    <a:srgbClr val="666666"/>
                  </a:solidFill>
                  <a:latin typeface="Comfortaa"/>
                  <a:ea typeface="Comfortaa"/>
                  <a:cs typeface="Comfortaa"/>
                  <a:sym typeface="Comfortaa"/>
                </a:rPr>
                <a:t>ntroduction</a:t>
              </a:r>
              <a:endParaRPr b="1" sz="1600">
                <a:solidFill>
                  <a:srgbClr val="666666"/>
                </a:solidFill>
                <a:latin typeface="Comfortaa"/>
                <a:ea typeface="Comfortaa"/>
                <a:cs typeface="Comfortaa"/>
                <a:sym typeface="Comfortaa"/>
              </a:endParaRPr>
            </a:p>
          </p:txBody>
        </p:sp>
        <p:sp>
          <p:nvSpPr>
            <p:cNvPr id="72" name="Shape 72"/>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solidFill>
                    <a:srgbClr val="666666"/>
                  </a:solidFill>
                  <a:latin typeface="Roboto"/>
                  <a:ea typeface="Roboto"/>
                  <a:cs typeface="Roboto"/>
                  <a:sym typeface="Roboto"/>
                </a:rPr>
                <a:t>1</a:t>
              </a:r>
              <a:endParaRPr sz="1800">
                <a:solidFill>
                  <a:srgbClr val="666666"/>
                </a:solidFill>
                <a:latin typeface="Roboto"/>
                <a:ea typeface="Roboto"/>
                <a:cs typeface="Roboto"/>
                <a:sym typeface="Roboto"/>
              </a:endParaRPr>
            </a:p>
          </p:txBody>
        </p:sp>
      </p:grpSp>
      <p:grpSp>
        <p:nvGrpSpPr>
          <p:cNvPr id="73" name="Shape 73"/>
          <p:cNvGrpSpPr/>
          <p:nvPr/>
        </p:nvGrpSpPr>
        <p:grpSpPr>
          <a:xfrm>
            <a:off x="167400" y="1747259"/>
            <a:ext cx="4094300" cy="993903"/>
            <a:chOff x="3978500" y="946003"/>
            <a:chExt cx="4094300" cy="993903"/>
          </a:xfrm>
        </p:grpSpPr>
        <p:grpSp>
          <p:nvGrpSpPr>
            <p:cNvPr id="74" name="Shape 74"/>
            <p:cNvGrpSpPr/>
            <p:nvPr/>
          </p:nvGrpSpPr>
          <p:grpSpPr>
            <a:xfrm>
              <a:off x="4734025" y="1140951"/>
              <a:ext cx="529800" cy="798956"/>
              <a:chOff x="4318975" y="1083450"/>
              <a:chExt cx="529800" cy="591250"/>
            </a:xfrm>
          </p:grpSpPr>
          <p:sp>
            <p:nvSpPr>
              <p:cNvPr id="75" name="Shape 75"/>
              <p:cNvSpPr/>
              <p:nvPr/>
            </p:nvSpPr>
            <p:spPr>
              <a:xfrm>
                <a:off x="4517125" y="1086100"/>
                <a:ext cx="133500" cy="58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6" name="Shape 76"/>
              <p:cNvCxnSpPr/>
              <p:nvPr/>
            </p:nvCxnSpPr>
            <p:spPr>
              <a:xfrm rot="10800000">
                <a:off x="4318975" y="1083450"/>
                <a:ext cx="529800" cy="0"/>
              </a:xfrm>
              <a:prstGeom prst="straightConnector1">
                <a:avLst/>
              </a:prstGeom>
              <a:noFill/>
              <a:ln cap="flat" cmpd="sng" w="9525">
                <a:solidFill>
                  <a:srgbClr val="000000"/>
                </a:solidFill>
                <a:prstDash val="solid"/>
                <a:round/>
                <a:headEnd len="sm" w="sm" type="none"/>
                <a:tailEnd len="sm" w="sm" type="none"/>
              </a:ln>
            </p:spPr>
          </p:cxnSp>
        </p:grpSp>
        <p:sp>
          <p:nvSpPr>
            <p:cNvPr id="77" name="Shape 77"/>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Project Context</a:t>
              </a:r>
              <a:endParaRPr b="1" sz="1600">
                <a:latin typeface="Comfortaa"/>
                <a:ea typeface="Comfortaa"/>
                <a:cs typeface="Comfortaa"/>
                <a:sym typeface="Comfortaa"/>
              </a:endParaRPr>
            </a:p>
          </p:txBody>
        </p:sp>
        <p:sp>
          <p:nvSpPr>
            <p:cNvPr id="78" name="Shape 78"/>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2</a:t>
              </a:r>
              <a:endParaRPr sz="1800">
                <a:latin typeface="Roboto"/>
                <a:ea typeface="Roboto"/>
                <a:cs typeface="Roboto"/>
                <a:sym typeface="Roboto"/>
              </a:endParaRPr>
            </a:p>
          </p:txBody>
        </p:sp>
      </p:grpSp>
      <p:grpSp>
        <p:nvGrpSpPr>
          <p:cNvPr id="79" name="Shape 79"/>
          <p:cNvGrpSpPr/>
          <p:nvPr/>
        </p:nvGrpSpPr>
        <p:grpSpPr>
          <a:xfrm>
            <a:off x="167400" y="2548514"/>
            <a:ext cx="4094300" cy="993903"/>
            <a:chOff x="3978500" y="946003"/>
            <a:chExt cx="4094300" cy="993903"/>
          </a:xfrm>
        </p:grpSpPr>
        <p:grpSp>
          <p:nvGrpSpPr>
            <p:cNvPr id="80" name="Shape 80"/>
            <p:cNvGrpSpPr/>
            <p:nvPr/>
          </p:nvGrpSpPr>
          <p:grpSpPr>
            <a:xfrm>
              <a:off x="4734025" y="1140951"/>
              <a:ext cx="529800" cy="798956"/>
              <a:chOff x="4318975" y="1083450"/>
              <a:chExt cx="529800" cy="591250"/>
            </a:xfrm>
          </p:grpSpPr>
          <p:sp>
            <p:nvSpPr>
              <p:cNvPr id="81" name="Shape 81"/>
              <p:cNvSpPr/>
              <p:nvPr/>
            </p:nvSpPr>
            <p:spPr>
              <a:xfrm>
                <a:off x="4517125" y="1086100"/>
                <a:ext cx="133500" cy="58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2" name="Shape 82"/>
              <p:cNvCxnSpPr/>
              <p:nvPr/>
            </p:nvCxnSpPr>
            <p:spPr>
              <a:xfrm rot="10800000">
                <a:off x="4318975" y="1083450"/>
                <a:ext cx="529800" cy="0"/>
              </a:xfrm>
              <a:prstGeom prst="straightConnector1">
                <a:avLst/>
              </a:prstGeom>
              <a:noFill/>
              <a:ln cap="flat" cmpd="sng" w="9525">
                <a:solidFill>
                  <a:srgbClr val="000000"/>
                </a:solidFill>
                <a:prstDash val="solid"/>
                <a:round/>
                <a:headEnd len="sm" w="sm" type="none"/>
                <a:tailEnd len="sm" w="sm" type="none"/>
              </a:ln>
            </p:spPr>
          </p:cxnSp>
        </p:grpSp>
        <p:sp>
          <p:nvSpPr>
            <p:cNvPr id="83" name="Shape 83"/>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Design Recommendation</a:t>
              </a:r>
              <a:endParaRPr b="1" sz="1600">
                <a:latin typeface="Comfortaa"/>
                <a:ea typeface="Comfortaa"/>
                <a:cs typeface="Comfortaa"/>
                <a:sym typeface="Comfortaa"/>
              </a:endParaRPr>
            </a:p>
          </p:txBody>
        </p:sp>
        <p:sp>
          <p:nvSpPr>
            <p:cNvPr id="84" name="Shape 84"/>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3</a:t>
              </a:r>
              <a:endParaRPr sz="1800">
                <a:latin typeface="Roboto"/>
                <a:ea typeface="Roboto"/>
                <a:cs typeface="Roboto"/>
                <a:sym typeface="Roboto"/>
              </a:endParaRPr>
            </a:p>
          </p:txBody>
        </p:sp>
      </p:grpSp>
      <p:grpSp>
        <p:nvGrpSpPr>
          <p:cNvPr id="85" name="Shape 85"/>
          <p:cNvGrpSpPr/>
          <p:nvPr/>
        </p:nvGrpSpPr>
        <p:grpSpPr>
          <a:xfrm>
            <a:off x="167400" y="3349769"/>
            <a:ext cx="4094300" cy="993903"/>
            <a:chOff x="3978500" y="946003"/>
            <a:chExt cx="4094300" cy="993903"/>
          </a:xfrm>
        </p:grpSpPr>
        <p:grpSp>
          <p:nvGrpSpPr>
            <p:cNvPr id="86" name="Shape 86"/>
            <p:cNvGrpSpPr/>
            <p:nvPr/>
          </p:nvGrpSpPr>
          <p:grpSpPr>
            <a:xfrm>
              <a:off x="4734025" y="1140951"/>
              <a:ext cx="529800" cy="798956"/>
              <a:chOff x="4318975" y="1083450"/>
              <a:chExt cx="529800" cy="591250"/>
            </a:xfrm>
          </p:grpSpPr>
          <p:sp>
            <p:nvSpPr>
              <p:cNvPr id="87" name="Shape 87"/>
              <p:cNvSpPr/>
              <p:nvPr/>
            </p:nvSpPr>
            <p:spPr>
              <a:xfrm>
                <a:off x="4517125" y="1086100"/>
                <a:ext cx="133500" cy="58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8" name="Shape 88"/>
              <p:cNvCxnSpPr/>
              <p:nvPr/>
            </p:nvCxnSpPr>
            <p:spPr>
              <a:xfrm rot="10800000">
                <a:off x="4318975" y="1083450"/>
                <a:ext cx="529800" cy="0"/>
              </a:xfrm>
              <a:prstGeom prst="straightConnector1">
                <a:avLst/>
              </a:prstGeom>
              <a:noFill/>
              <a:ln cap="flat" cmpd="sng" w="9525">
                <a:solidFill>
                  <a:srgbClr val="000000"/>
                </a:solidFill>
                <a:prstDash val="solid"/>
                <a:round/>
                <a:headEnd len="sm" w="sm" type="none"/>
                <a:tailEnd len="sm" w="sm" type="none"/>
              </a:ln>
            </p:spPr>
          </p:cxnSp>
        </p:grpSp>
        <p:sp>
          <p:nvSpPr>
            <p:cNvPr id="89" name="Shape 89"/>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Stakeholders + Needs</a:t>
              </a:r>
              <a:endParaRPr b="1" sz="1600">
                <a:latin typeface="Comfortaa"/>
                <a:ea typeface="Comfortaa"/>
                <a:cs typeface="Comfortaa"/>
                <a:sym typeface="Comfortaa"/>
              </a:endParaRPr>
            </a:p>
          </p:txBody>
        </p:sp>
        <p:sp>
          <p:nvSpPr>
            <p:cNvPr id="90" name="Shape 90"/>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4</a:t>
              </a:r>
              <a:endParaRPr sz="1800">
                <a:latin typeface="Roboto"/>
                <a:ea typeface="Roboto"/>
                <a:cs typeface="Roboto"/>
                <a:sym typeface="Roboto"/>
              </a:endParaRPr>
            </a:p>
          </p:txBody>
        </p:sp>
      </p:grpSp>
      <p:grpSp>
        <p:nvGrpSpPr>
          <p:cNvPr id="91" name="Shape 91"/>
          <p:cNvGrpSpPr/>
          <p:nvPr/>
        </p:nvGrpSpPr>
        <p:grpSpPr>
          <a:xfrm>
            <a:off x="167400" y="4151018"/>
            <a:ext cx="4094300" cy="640272"/>
            <a:chOff x="3978500" y="946003"/>
            <a:chExt cx="4094300" cy="993903"/>
          </a:xfrm>
        </p:grpSpPr>
        <p:grpSp>
          <p:nvGrpSpPr>
            <p:cNvPr id="92" name="Shape 92"/>
            <p:cNvGrpSpPr/>
            <p:nvPr/>
          </p:nvGrpSpPr>
          <p:grpSpPr>
            <a:xfrm>
              <a:off x="4734025" y="1140951"/>
              <a:ext cx="529800" cy="798956"/>
              <a:chOff x="4318975" y="1083450"/>
              <a:chExt cx="529800" cy="591250"/>
            </a:xfrm>
          </p:grpSpPr>
          <p:sp>
            <p:nvSpPr>
              <p:cNvPr id="93" name="Shape 93"/>
              <p:cNvSpPr/>
              <p:nvPr/>
            </p:nvSpPr>
            <p:spPr>
              <a:xfrm>
                <a:off x="4517125" y="1086100"/>
                <a:ext cx="133500" cy="588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4" name="Shape 94"/>
              <p:cNvCxnSpPr/>
              <p:nvPr/>
            </p:nvCxnSpPr>
            <p:spPr>
              <a:xfrm rot="10800000">
                <a:off x="4318975" y="1083450"/>
                <a:ext cx="529800" cy="0"/>
              </a:xfrm>
              <a:prstGeom prst="straightConnector1">
                <a:avLst/>
              </a:prstGeom>
              <a:noFill/>
              <a:ln cap="flat" cmpd="sng" w="9525">
                <a:solidFill>
                  <a:srgbClr val="000000"/>
                </a:solidFill>
                <a:prstDash val="solid"/>
                <a:round/>
                <a:headEnd len="sm" w="sm" type="none"/>
                <a:tailEnd len="sm" w="sm" type="none"/>
              </a:ln>
            </p:spPr>
          </p:cxnSp>
        </p:grpSp>
        <p:sp>
          <p:nvSpPr>
            <p:cNvPr id="95" name="Shape 95"/>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Key Assumptions</a:t>
              </a:r>
              <a:endParaRPr b="1" sz="1600">
                <a:latin typeface="Comfortaa"/>
                <a:ea typeface="Comfortaa"/>
                <a:cs typeface="Comfortaa"/>
                <a:sym typeface="Comfortaa"/>
              </a:endParaRPr>
            </a:p>
          </p:txBody>
        </p:sp>
        <p:sp>
          <p:nvSpPr>
            <p:cNvPr id="96" name="Shape 96"/>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5</a:t>
              </a:r>
              <a:endParaRPr sz="1800">
                <a:latin typeface="Roboto"/>
                <a:ea typeface="Roboto"/>
                <a:cs typeface="Roboto"/>
                <a:sym typeface="Roboto"/>
              </a:endParaRPr>
            </a:p>
          </p:txBody>
        </p:sp>
      </p:grpSp>
      <p:grpSp>
        <p:nvGrpSpPr>
          <p:cNvPr id="97" name="Shape 97"/>
          <p:cNvGrpSpPr/>
          <p:nvPr/>
        </p:nvGrpSpPr>
        <p:grpSpPr>
          <a:xfrm>
            <a:off x="3977421" y="945950"/>
            <a:ext cx="4604304" cy="2197434"/>
            <a:chOff x="3977400" y="946003"/>
            <a:chExt cx="4604304" cy="1138154"/>
          </a:xfrm>
        </p:grpSpPr>
        <p:grpSp>
          <p:nvGrpSpPr>
            <p:cNvPr id="98" name="Shape 98"/>
            <p:cNvGrpSpPr/>
            <p:nvPr/>
          </p:nvGrpSpPr>
          <p:grpSpPr>
            <a:xfrm>
              <a:off x="4732925" y="997823"/>
              <a:ext cx="529800" cy="958056"/>
              <a:chOff x="4318975" y="998677"/>
              <a:chExt cx="529800" cy="567300"/>
            </a:xfrm>
          </p:grpSpPr>
          <p:sp>
            <p:nvSpPr>
              <p:cNvPr id="99" name="Shape 99"/>
              <p:cNvSpPr/>
              <p:nvPr/>
            </p:nvSpPr>
            <p:spPr>
              <a:xfrm>
                <a:off x="4517129" y="998677"/>
                <a:ext cx="133500" cy="567300"/>
              </a:xfrm>
              <a:prstGeom prst="rect">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0" name="Shape 100"/>
              <p:cNvCxnSpPr/>
              <p:nvPr/>
            </p:nvCxnSpPr>
            <p:spPr>
              <a:xfrm rot="10800000">
                <a:off x="4318975" y="998679"/>
                <a:ext cx="529800" cy="0"/>
              </a:xfrm>
              <a:prstGeom prst="straightConnector1">
                <a:avLst/>
              </a:prstGeom>
              <a:noFill/>
              <a:ln cap="flat" cmpd="sng" w="9525">
                <a:solidFill>
                  <a:srgbClr val="3D85C6"/>
                </a:solidFill>
                <a:prstDash val="solid"/>
                <a:round/>
                <a:headEnd len="sm" w="sm" type="none"/>
                <a:tailEnd len="sm" w="sm" type="none"/>
              </a:ln>
            </p:spPr>
          </p:cxnSp>
        </p:grpSp>
        <p:sp>
          <p:nvSpPr>
            <p:cNvPr id="101" name="Shape 101"/>
            <p:cNvSpPr txBox="1"/>
            <p:nvPr/>
          </p:nvSpPr>
          <p:spPr>
            <a:xfrm>
              <a:off x="5343504" y="946003"/>
              <a:ext cx="323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solidFill>
                    <a:srgbClr val="0B5394"/>
                  </a:solidFill>
                  <a:latin typeface="Comfortaa"/>
                  <a:ea typeface="Comfortaa"/>
                  <a:cs typeface="Comfortaa"/>
                  <a:sym typeface="Comfortaa"/>
                </a:rPr>
                <a:t>Decision-making Process</a:t>
              </a:r>
              <a:endParaRPr b="1" sz="1600">
                <a:solidFill>
                  <a:srgbClr val="0B5394"/>
                </a:solidFill>
                <a:latin typeface="Comfortaa"/>
                <a:ea typeface="Comfortaa"/>
                <a:cs typeface="Comfortaa"/>
                <a:sym typeface="Comfortaa"/>
              </a:endParaRPr>
            </a:p>
          </p:txBody>
        </p:sp>
        <p:sp>
          <p:nvSpPr>
            <p:cNvPr id="102" name="Shape 102"/>
            <p:cNvSpPr txBox="1"/>
            <p:nvPr/>
          </p:nvSpPr>
          <p:spPr>
            <a:xfrm>
              <a:off x="5343504" y="1118156"/>
              <a:ext cx="2728200" cy="9660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rgbClr val="0B5394"/>
                </a:buClr>
                <a:buSzPts val="1200"/>
                <a:buChar char="●"/>
              </a:pPr>
              <a:r>
                <a:rPr lang="en" sz="1200">
                  <a:solidFill>
                    <a:srgbClr val="0B5394"/>
                  </a:solidFill>
                  <a:latin typeface="Comfortaa"/>
                  <a:ea typeface="Comfortaa"/>
                  <a:cs typeface="Comfortaa"/>
                  <a:sym typeface="Comfortaa"/>
                </a:rPr>
                <a:t>Solutions Considered</a:t>
              </a:r>
              <a:endParaRPr sz="1200">
                <a:solidFill>
                  <a:srgbClr val="0B5394"/>
                </a:solidFill>
                <a:latin typeface="Comfortaa"/>
                <a:ea typeface="Comfortaa"/>
                <a:cs typeface="Comfortaa"/>
                <a:sym typeface="Comfortaa"/>
              </a:endParaRPr>
            </a:p>
            <a:p>
              <a:pPr indent="-304800" lvl="0" marL="457200" rtl="0">
                <a:lnSpc>
                  <a:spcPct val="115000"/>
                </a:lnSpc>
                <a:spcBef>
                  <a:spcPts val="0"/>
                </a:spcBef>
                <a:spcAft>
                  <a:spcPts val="0"/>
                </a:spcAft>
                <a:buClr>
                  <a:srgbClr val="0B5394"/>
                </a:buClr>
                <a:buSzPts val="1200"/>
                <a:buChar char="●"/>
              </a:pPr>
              <a:r>
                <a:rPr lang="en" sz="1200">
                  <a:solidFill>
                    <a:srgbClr val="0B5394"/>
                  </a:solidFill>
                  <a:latin typeface="Comfortaa"/>
                  <a:ea typeface="Comfortaa"/>
                  <a:cs typeface="Comfortaa"/>
                  <a:sym typeface="Comfortaa"/>
                </a:rPr>
                <a:t>Physical Prototyping</a:t>
              </a:r>
              <a:endParaRPr sz="1200">
                <a:solidFill>
                  <a:srgbClr val="0B5394"/>
                </a:solidFill>
                <a:latin typeface="Comfortaa"/>
                <a:ea typeface="Comfortaa"/>
                <a:cs typeface="Comfortaa"/>
                <a:sym typeface="Comfortaa"/>
              </a:endParaRPr>
            </a:p>
            <a:p>
              <a:pPr indent="-304800" lvl="0" marL="457200" rtl="0">
                <a:lnSpc>
                  <a:spcPct val="115000"/>
                </a:lnSpc>
                <a:spcBef>
                  <a:spcPts val="0"/>
                </a:spcBef>
                <a:spcAft>
                  <a:spcPts val="0"/>
                </a:spcAft>
                <a:buClr>
                  <a:srgbClr val="0B5394"/>
                </a:buClr>
                <a:buSzPts val="1200"/>
                <a:buChar char="●"/>
              </a:pPr>
              <a:r>
                <a:rPr lang="en" sz="1200">
                  <a:solidFill>
                    <a:srgbClr val="0B5394"/>
                  </a:solidFill>
                  <a:latin typeface="Comfortaa"/>
                  <a:ea typeface="Comfortaa"/>
                  <a:cs typeface="Comfortaa"/>
                  <a:sym typeface="Comfortaa"/>
                </a:rPr>
                <a:t>Virtual Prototyping</a:t>
              </a:r>
              <a:endParaRPr sz="1200">
                <a:solidFill>
                  <a:srgbClr val="0B5394"/>
                </a:solidFill>
                <a:latin typeface="Comfortaa"/>
                <a:ea typeface="Comfortaa"/>
                <a:cs typeface="Comfortaa"/>
                <a:sym typeface="Comfortaa"/>
              </a:endParaRPr>
            </a:p>
            <a:p>
              <a:pPr indent="-304800" lvl="0" marL="457200" rtl="0">
                <a:lnSpc>
                  <a:spcPct val="115000"/>
                </a:lnSpc>
                <a:spcBef>
                  <a:spcPts val="0"/>
                </a:spcBef>
                <a:spcAft>
                  <a:spcPts val="0"/>
                </a:spcAft>
                <a:buClr>
                  <a:srgbClr val="0B5394"/>
                </a:buClr>
                <a:buSzPts val="1200"/>
                <a:buChar char="●"/>
              </a:pPr>
              <a:r>
                <a:rPr lang="en" sz="1200">
                  <a:solidFill>
                    <a:srgbClr val="0B5394"/>
                  </a:solidFill>
                  <a:latin typeface="Comfortaa"/>
                  <a:ea typeface="Comfortaa"/>
                  <a:cs typeface="Comfortaa"/>
                  <a:sym typeface="Comfortaa"/>
                </a:rPr>
                <a:t>Design Decisions</a:t>
              </a:r>
              <a:endParaRPr sz="1200">
                <a:solidFill>
                  <a:srgbClr val="0B5394"/>
                </a:solidFill>
                <a:latin typeface="Comfortaa"/>
                <a:ea typeface="Comfortaa"/>
                <a:cs typeface="Comfortaa"/>
                <a:sym typeface="Comfortaa"/>
              </a:endParaRPr>
            </a:p>
            <a:p>
              <a:pPr indent="-304800" lvl="0" marL="457200" rtl="0">
                <a:lnSpc>
                  <a:spcPct val="115000"/>
                </a:lnSpc>
                <a:spcBef>
                  <a:spcPts val="0"/>
                </a:spcBef>
                <a:spcAft>
                  <a:spcPts val="0"/>
                </a:spcAft>
                <a:buClr>
                  <a:srgbClr val="0B5394"/>
                </a:buClr>
                <a:buSzPts val="1200"/>
                <a:buChar char="●"/>
              </a:pPr>
              <a:r>
                <a:rPr lang="en" sz="1200">
                  <a:solidFill>
                    <a:srgbClr val="0B5394"/>
                  </a:solidFill>
                  <a:latin typeface="Comfortaa"/>
                  <a:ea typeface="Comfortaa"/>
                  <a:cs typeface="Comfortaa"/>
                  <a:sym typeface="Comfortaa"/>
                </a:rPr>
                <a:t>Risk</a:t>
              </a:r>
              <a:endParaRPr sz="1200">
                <a:solidFill>
                  <a:srgbClr val="0B5394"/>
                </a:solidFill>
                <a:latin typeface="Comfortaa"/>
                <a:ea typeface="Comfortaa"/>
                <a:cs typeface="Comfortaa"/>
                <a:sym typeface="Comfortaa"/>
              </a:endParaRPr>
            </a:p>
            <a:p>
              <a:pPr indent="-304800" lvl="0" marL="457200" rtl="0">
                <a:lnSpc>
                  <a:spcPct val="115000"/>
                </a:lnSpc>
                <a:spcBef>
                  <a:spcPts val="0"/>
                </a:spcBef>
                <a:spcAft>
                  <a:spcPts val="0"/>
                </a:spcAft>
                <a:buClr>
                  <a:srgbClr val="0B5394"/>
                </a:buClr>
                <a:buSzPts val="1200"/>
                <a:buChar char="●"/>
              </a:pPr>
              <a:r>
                <a:rPr lang="en" sz="1200">
                  <a:solidFill>
                    <a:srgbClr val="0B5394"/>
                  </a:solidFill>
                  <a:latin typeface="Comfortaa"/>
                  <a:ea typeface="Comfortaa"/>
                  <a:cs typeface="Comfortaa"/>
                  <a:sym typeface="Comfortaa"/>
                </a:rPr>
                <a:t>Sustainability/Suitabilit</a:t>
              </a:r>
              <a:r>
                <a:rPr lang="en" sz="1200">
                  <a:solidFill>
                    <a:srgbClr val="0B5394"/>
                  </a:solidFill>
                  <a:latin typeface="Roboto"/>
                  <a:ea typeface="Roboto"/>
                  <a:cs typeface="Roboto"/>
                  <a:sym typeface="Roboto"/>
                </a:rPr>
                <a:t>y</a:t>
              </a:r>
              <a:br>
                <a:rPr lang="en" sz="1200">
                  <a:solidFill>
                    <a:srgbClr val="0B5394"/>
                  </a:solidFill>
                  <a:latin typeface="Roboto"/>
                  <a:ea typeface="Roboto"/>
                  <a:cs typeface="Roboto"/>
                  <a:sym typeface="Roboto"/>
                </a:rPr>
              </a:br>
              <a:endParaRPr sz="1200">
                <a:solidFill>
                  <a:srgbClr val="0B5394"/>
                </a:solidFill>
                <a:latin typeface="Roboto"/>
                <a:ea typeface="Roboto"/>
                <a:cs typeface="Roboto"/>
                <a:sym typeface="Roboto"/>
              </a:endParaRPr>
            </a:p>
          </p:txBody>
        </p:sp>
        <p:sp>
          <p:nvSpPr>
            <p:cNvPr id="103" name="Shape 103"/>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6</a:t>
              </a:r>
              <a:endParaRPr sz="1800">
                <a:latin typeface="Roboto"/>
                <a:ea typeface="Roboto"/>
                <a:cs typeface="Roboto"/>
                <a:sym typeface="Roboto"/>
              </a:endParaRPr>
            </a:p>
          </p:txBody>
        </p:sp>
      </p:grpSp>
      <p:grpSp>
        <p:nvGrpSpPr>
          <p:cNvPr id="104" name="Shape 104"/>
          <p:cNvGrpSpPr/>
          <p:nvPr/>
        </p:nvGrpSpPr>
        <p:grpSpPr>
          <a:xfrm>
            <a:off x="3977421" y="2688160"/>
            <a:ext cx="4094300" cy="854352"/>
            <a:chOff x="3977400" y="946003"/>
            <a:chExt cx="4094300" cy="917375"/>
          </a:xfrm>
        </p:grpSpPr>
        <p:grpSp>
          <p:nvGrpSpPr>
            <p:cNvPr id="105" name="Shape 105"/>
            <p:cNvGrpSpPr/>
            <p:nvPr/>
          </p:nvGrpSpPr>
          <p:grpSpPr>
            <a:xfrm>
              <a:off x="4732925" y="1140987"/>
              <a:ext cx="529800" cy="722392"/>
              <a:chOff x="4318975" y="1083450"/>
              <a:chExt cx="529800" cy="427754"/>
            </a:xfrm>
          </p:grpSpPr>
          <p:sp>
            <p:nvSpPr>
              <p:cNvPr id="106" name="Shape 106"/>
              <p:cNvSpPr/>
              <p:nvPr/>
            </p:nvSpPr>
            <p:spPr>
              <a:xfrm>
                <a:off x="4517129" y="1086104"/>
                <a:ext cx="133500" cy="425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7" name="Shape 107"/>
              <p:cNvCxnSpPr/>
              <p:nvPr/>
            </p:nvCxnSpPr>
            <p:spPr>
              <a:xfrm rot="10800000">
                <a:off x="4318975" y="1083450"/>
                <a:ext cx="529800" cy="0"/>
              </a:xfrm>
              <a:prstGeom prst="straightConnector1">
                <a:avLst/>
              </a:prstGeom>
              <a:noFill/>
              <a:ln cap="flat" cmpd="sng" w="9525">
                <a:solidFill>
                  <a:srgbClr val="000000"/>
                </a:solidFill>
                <a:prstDash val="solid"/>
                <a:round/>
                <a:headEnd len="sm" w="sm" type="none"/>
                <a:tailEnd len="sm" w="sm" type="none"/>
              </a:ln>
            </p:spPr>
          </p:cxnSp>
        </p:grpSp>
        <p:sp>
          <p:nvSpPr>
            <p:cNvPr id="108" name="Shape 108"/>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Design Justification</a:t>
              </a:r>
              <a:endParaRPr b="1" sz="1600">
                <a:latin typeface="Comfortaa"/>
                <a:ea typeface="Comfortaa"/>
                <a:cs typeface="Comfortaa"/>
                <a:sym typeface="Comfortaa"/>
              </a:endParaRPr>
            </a:p>
          </p:txBody>
        </p:sp>
        <p:sp>
          <p:nvSpPr>
            <p:cNvPr id="109" name="Shape 109"/>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7</a:t>
              </a:r>
              <a:endParaRPr sz="1800">
                <a:latin typeface="Roboto"/>
                <a:ea typeface="Roboto"/>
                <a:cs typeface="Roboto"/>
                <a:sym typeface="Roboto"/>
              </a:endParaRPr>
            </a:p>
          </p:txBody>
        </p:sp>
      </p:grpSp>
      <p:grpSp>
        <p:nvGrpSpPr>
          <p:cNvPr id="110" name="Shape 110"/>
          <p:cNvGrpSpPr/>
          <p:nvPr/>
        </p:nvGrpSpPr>
        <p:grpSpPr>
          <a:xfrm>
            <a:off x="3977425" y="4073922"/>
            <a:ext cx="4094300" cy="645565"/>
            <a:chOff x="3977400" y="946003"/>
            <a:chExt cx="4094300" cy="1219428"/>
          </a:xfrm>
        </p:grpSpPr>
        <p:grpSp>
          <p:nvGrpSpPr>
            <p:cNvPr id="111" name="Shape 111"/>
            <p:cNvGrpSpPr/>
            <p:nvPr/>
          </p:nvGrpSpPr>
          <p:grpSpPr>
            <a:xfrm>
              <a:off x="4732925" y="1147085"/>
              <a:ext cx="529800" cy="1018346"/>
              <a:chOff x="4318975" y="1087061"/>
              <a:chExt cx="529800" cy="603000"/>
            </a:xfrm>
          </p:grpSpPr>
          <p:sp>
            <p:nvSpPr>
              <p:cNvPr id="112" name="Shape 112"/>
              <p:cNvSpPr/>
              <p:nvPr/>
            </p:nvSpPr>
            <p:spPr>
              <a:xfrm>
                <a:off x="4517125" y="1087061"/>
                <a:ext cx="133500" cy="603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3" name="Shape 113"/>
              <p:cNvCxnSpPr/>
              <p:nvPr/>
            </p:nvCxnSpPr>
            <p:spPr>
              <a:xfrm rot="10800000">
                <a:off x="4318975" y="1087063"/>
                <a:ext cx="529800" cy="0"/>
              </a:xfrm>
              <a:prstGeom prst="straightConnector1">
                <a:avLst/>
              </a:prstGeom>
              <a:noFill/>
              <a:ln cap="flat" cmpd="sng" w="9525">
                <a:solidFill>
                  <a:srgbClr val="000000"/>
                </a:solidFill>
                <a:prstDash val="solid"/>
                <a:round/>
                <a:headEnd len="sm" w="sm" type="none"/>
                <a:tailEnd len="sm" w="sm" type="none"/>
              </a:ln>
            </p:spPr>
          </p:cxnSp>
        </p:grpSp>
        <p:sp>
          <p:nvSpPr>
            <p:cNvPr id="114" name="Shape 11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Appendix</a:t>
              </a:r>
              <a:endParaRPr b="1" sz="1600">
                <a:latin typeface="Comfortaa"/>
                <a:ea typeface="Comfortaa"/>
                <a:cs typeface="Comfortaa"/>
                <a:sym typeface="Comfortaa"/>
              </a:endParaRPr>
            </a:p>
          </p:txBody>
        </p:sp>
        <p:sp>
          <p:nvSpPr>
            <p:cNvPr id="115" name="Shape 115"/>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9</a:t>
              </a:r>
              <a:endParaRPr sz="1800">
                <a:latin typeface="Roboto"/>
                <a:ea typeface="Roboto"/>
                <a:cs typeface="Roboto"/>
                <a:sym typeface="Roboto"/>
              </a:endParaRPr>
            </a:p>
          </p:txBody>
        </p:sp>
      </p:grpSp>
      <p:grpSp>
        <p:nvGrpSpPr>
          <p:cNvPr id="116" name="Shape 116"/>
          <p:cNvGrpSpPr/>
          <p:nvPr/>
        </p:nvGrpSpPr>
        <p:grpSpPr>
          <a:xfrm>
            <a:off x="3977425" y="3407896"/>
            <a:ext cx="4094300" cy="772859"/>
            <a:chOff x="3977400" y="946003"/>
            <a:chExt cx="4094300" cy="1163593"/>
          </a:xfrm>
        </p:grpSpPr>
        <p:grpSp>
          <p:nvGrpSpPr>
            <p:cNvPr id="117" name="Shape 117"/>
            <p:cNvGrpSpPr/>
            <p:nvPr/>
          </p:nvGrpSpPr>
          <p:grpSpPr>
            <a:xfrm>
              <a:off x="4732925" y="1142460"/>
              <a:ext cx="529800" cy="967136"/>
              <a:chOff x="4318975" y="1084322"/>
              <a:chExt cx="529800" cy="572677"/>
            </a:xfrm>
          </p:grpSpPr>
          <p:sp>
            <p:nvSpPr>
              <p:cNvPr id="118" name="Shape 118"/>
              <p:cNvSpPr/>
              <p:nvPr/>
            </p:nvSpPr>
            <p:spPr>
              <a:xfrm>
                <a:off x="4517125" y="1086099"/>
                <a:ext cx="133500" cy="57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9" name="Shape 119"/>
              <p:cNvCxnSpPr/>
              <p:nvPr/>
            </p:nvCxnSpPr>
            <p:spPr>
              <a:xfrm rot="10800000">
                <a:off x="4318975" y="1084322"/>
                <a:ext cx="529800" cy="0"/>
              </a:xfrm>
              <a:prstGeom prst="straightConnector1">
                <a:avLst/>
              </a:prstGeom>
              <a:noFill/>
              <a:ln cap="flat" cmpd="sng" w="9525">
                <a:solidFill>
                  <a:srgbClr val="000000"/>
                </a:solidFill>
                <a:prstDash val="solid"/>
                <a:round/>
                <a:headEnd len="sm" w="sm" type="none"/>
                <a:tailEnd len="sm" w="sm" type="none"/>
              </a:ln>
            </p:spPr>
          </p:cxnSp>
        </p:grpSp>
        <p:sp>
          <p:nvSpPr>
            <p:cNvPr id="120" name="Shape 120"/>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 sz="1600">
                  <a:latin typeface="Comfortaa"/>
                  <a:ea typeface="Comfortaa"/>
                  <a:cs typeface="Comfortaa"/>
                  <a:sym typeface="Comfortaa"/>
                </a:rPr>
                <a:t>Conclusion</a:t>
              </a:r>
              <a:endParaRPr b="1" sz="1600">
                <a:latin typeface="Comfortaa"/>
                <a:ea typeface="Comfortaa"/>
                <a:cs typeface="Comfortaa"/>
                <a:sym typeface="Comfortaa"/>
              </a:endParaRPr>
            </a:p>
          </p:txBody>
        </p:sp>
        <p:sp>
          <p:nvSpPr>
            <p:cNvPr id="121" name="Shape 121"/>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algn="r">
                <a:lnSpc>
                  <a:spcPct val="115000"/>
                </a:lnSpc>
                <a:spcBef>
                  <a:spcPts val="0"/>
                </a:spcBef>
                <a:spcAft>
                  <a:spcPts val="0"/>
                </a:spcAft>
                <a:buNone/>
              </a:pPr>
              <a:r>
                <a:rPr lang="en" sz="1800">
                  <a:latin typeface="Roboto"/>
                  <a:ea typeface="Roboto"/>
                  <a:cs typeface="Roboto"/>
                  <a:sym typeface="Roboto"/>
                </a:rPr>
                <a:t>8</a:t>
              </a:r>
              <a:endParaRPr sz="1800">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C: Physical Prototyping Results (1)</a:t>
            </a:r>
            <a:endParaRPr/>
          </a:p>
        </p:txBody>
      </p:sp>
      <p:sp>
        <p:nvSpPr>
          <p:cNvPr id="378" name="Shape 3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379" name="Shape 379"/>
          <p:cNvGraphicFramePr/>
          <p:nvPr/>
        </p:nvGraphicFramePr>
        <p:xfrm>
          <a:off x="692750" y="1718700"/>
          <a:ext cx="3000000" cy="3000000"/>
        </p:xfrm>
        <a:graphic>
          <a:graphicData uri="http://schemas.openxmlformats.org/drawingml/2006/table">
            <a:tbl>
              <a:tblPr>
                <a:noFill/>
                <a:tableStyleId>{985F8347-C7B3-4F4F-86B9-8A31CBD0D57D}</a:tableStyleId>
              </a:tblPr>
              <a:tblGrid>
                <a:gridCol w="866875"/>
                <a:gridCol w="852675"/>
                <a:gridCol w="1226550"/>
                <a:gridCol w="1226550"/>
                <a:gridCol w="1226550"/>
                <a:gridCol w="1226550"/>
                <a:gridCol w="1226550"/>
              </a:tblGrid>
              <a:tr h="251875">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Experiment</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pgh</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(1/2)pv^2</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p </a:t>
                      </a:r>
                      <a:r>
                        <a:rPr lang="en" sz="1000">
                          <a:latin typeface="Times New Roman"/>
                          <a:ea typeface="Times New Roman"/>
                          <a:cs typeface="Times New Roman"/>
                          <a:sym typeface="Times New Roman"/>
                        </a:rPr>
                        <a:t> (losses)</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K</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Cf</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02225">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Base Case</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2383.83</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463.52</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667.08</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3">
                  <a:txBody>
                    <a:bodyPr>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1.44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5">
                  <a:txBody>
                    <a:bodyPr>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99999"/>
                    </a:solidFill>
                  </a:tcPr>
                </a:tc>
              </a:tr>
              <a:tr h="302225">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1716.75</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406.53</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1.64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r>
              <a:tr h="302250">
                <a:tc gridSpan="4">
                  <a:txBody>
                    <a:bodyPr>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hMerge="1"/>
                <a:tc hMerge="1"/>
                <a:tc hMerge="1"/>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r>
              <a:tr h="302225">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Piping Losses</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2187.63</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119.59</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431.64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0.01</a:t>
                      </a:r>
                      <a:endParaRPr sz="11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r>
              <a:tr h="274775">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1755.99</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78.95</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c>
                  <a:txBody>
                    <a:bodyPr>
                      <a:noAutofit/>
                    </a:bodyPr>
                    <a:lstStyle/>
                    <a:p>
                      <a:pPr indent="0" lvl="0" marL="0" rtl="0" algn="ctr">
                        <a:lnSpc>
                          <a:spcPct val="115000"/>
                        </a:lnSpc>
                        <a:spcBef>
                          <a:spcPts val="0"/>
                        </a:spcBef>
                        <a:spcAft>
                          <a:spcPts val="0"/>
                        </a:spcAft>
                        <a:buNone/>
                      </a:pPr>
                      <a:r>
                        <a:rPr lang="en" sz="1100">
                          <a:latin typeface="Times New Roman"/>
                          <a:ea typeface="Times New Roman"/>
                          <a:cs typeface="Times New Roman"/>
                          <a:sym typeface="Times New Roman"/>
                        </a:rPr>
                        <a:t>0.01</a:t>
                      </a:r>
                      <a:endParaRPr sz="11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r>
              <a:tr h="302225">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Clean Filter</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2491.74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105.11</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735.75</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4">
                  <a:txBody>
                    <a:bodyPr>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1251.67</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r h="302225">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1755.99</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46.71</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2171.72</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r h="302225">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Fouled Filter</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2491.74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112.23</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2">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755.37</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1229.55</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r h="302225">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1736.37</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78.95</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vMerge="1"/>
                <a:tc vMerge="1"/>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1.54</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latin typeface="Times New Roman"/>
                          <a:ea typeface="Times New Roman"/>
                          <a:cs typeface="Times New Roman"/>
                          <a:sym typeface="Times New Roman"/>
                        </a:rPr>
                        <a:t>1595.00</a:t>
                      </a:r>
                      <a:endParaRPr sz="1000">
                        <a:latin typeface="Times New Roman"/>
                        <a:ea typeface="Times New Roman"/>
                        <a:cs typeface="Times New Roman"/>
                        <a:sym typeface="Times New Roman"/>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FFFFF"/>
                    </a:solidFill>
                  </a:tcPr>
                </a:tc>
              </a:tr>
            </a:tbl>
          </a:graphicData>
        </a:graphic>
      </p:graphicFrame>
      <p:sp>
        <p:nvSpPr>
          <p:cNvPr id="380" name="Shape 380"/>
          <p:cNvSpPr txBox="1"/>
          <p:nvPr/>
        </p:nvSpPr>
        <p:spPr>
          <a:xfrm>
            <a:off x="687975" y="1142125"/>
            <a:ext cx="1495500" cy="31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u="sng">
                <a:latin typeface="Comfortaa"/>
                <a:ea typeface="Comfortaa"/>
                <a:cs typeface="Comfortaa"/>
                <a:sym typeface="Comfortaa"/>
              </a:rPr>
              <a:t>Lab A</a:t>
            </a:r>
            <a:endParaRPr sz="1800" u="sng">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84" name="Shape 384"/>
        <p:cNvGrpSpPr/>
        <p:nvPr/>
      </p:nvGrpSpPr>
      <p:grpSpPr>
        <a:xfrm>
          <a:off x="0" y="0"/>
          <a:ext cx="0" cy="0"/>
          <a:chOff x="0" y="0"/>
          <a:chExt cx="0" cy="0"/>
        </a:xfrm>
      </p:grpSpPr>
      <p:sp>
        <p:nvSpPr>
          <p:cNvPr id="385" name="Shape 385"/>
          <p:cNvSpPr/>
          <p:nvPr/>
        </p:nvSpPr>
        <p:spPr>
          <a:xfrm>
            <a:off x="598075" y="4220125"/>
            <a:ext cx="7926300" cy="792600"/>
          </a:xfrm>
          <a:prstGeom prst="round1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txBox="1"/>
          <p:nvPr>
            <p:ph type="title"/>
          </p:nvPr>
        </p:nvSpPr>
        <p:spPr>
          <a:xfrm>
            <a:off x="311700" y="216425"/>
            <a:ext cx="87270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Appendix C: Physical Prototyping Results (2)</a:t>
            </a:r>
            <a:endParaRPr/>
          </a:p>
          <a:p>
            <a:pPr indent="0" lvl="0" marL="0" rtl="0">
              <a:spcBef>
                <a:spcPts val="0"/>
              </a:spcBef>
              <a:spcAft>
                <a:spcPts val="0"/>
              </a:spcAft>
              <a:buNone/>
            </a:pPr>
            <a:r>
              <a:t/>
            </a:r>
            <a:endParaRPr>
              <a:solidFill>
                <a:srgbClr val="000000"/>
              </a:solidFill>
            </a:endParaRPr>
          </a:p>
        </p:txBody>
      </p:sp>
      <p:grpSp>
        <p:nvGrpSpPr>
          <p:cNvPr id="387" name="Shape 387"/>
          <p:cNvGrpSpPr/>
          <p:nvPr/>
        </p:nvGrpSpPr>
        <p:grpSpPr>
          <a:xfrm>
            <a:off x="527100" y="1030776"/>
            <a:ext cx="2467936" cy="1954205"/>
            <a:chOff x="0" y="1189989"/>
            <a:chExt cx="2726700" cy="2408437"/>
          </a:xfrm>
        </p:grpSpPr>
        <p:sp>
          <p:nvSpPr>
            <p:cNvPr id="388" name="Shape 388"/>
            <p:cNvSpPr/>
            <p:nvPr/>
          </p:nvSpPr>
          <p:spPr>
            <a:xfrm>
              <a:off x="0" y="1189989"/>
              <a:ext cx="2726700" cy="669000"/>
            </a:xfrm>
            <a:prstGeom prst="homePlate">
              <a:avLst>
                <a:gd fmla="val 50000"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Base Case - Nozzle Only</a:t>
              </a:r>
              <a:endParaRPr>
                <a:latin typeface="Comfortaa"/>
                <a:ea typeface="Comfortaa"/>
                <a:cs typeface="Comfortaa"/>
                <a:sym typeface="Comfortaa"/>
              </a:endParaRPr>
            </a:p>
          </p:txBody>
        </p:sp>
        <p:sp>
          <p:nvSpPr>
            <p:cNvPr id="389" name="Shape 389"/>
            <p:cNvSpPr txBox="1"/>
            <p:nvPr/>
          </p:nvSpPr>
          <p:spPr>
            <a:xfrm>
              <a:off x="50298" y="1927726"/>
              <a:ext cx="2353200" cy="1670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latin typeface="Comfortaa"/>
                  <a:ea typeface="Comfortaa"/>
                  <a:cs typeface="Comfortaa"/>
                  <a:sym typeface="Comfortaa"/>
                </a:rPr>
                <a:t>Friction and filter losses are negligible</a:t>
              </a:r>
              <a:endParaRPr sz="1200">
                <a:latin typeface="Comfortaa"/>
                <a:ea typeface="Comfortaa"/>
                <a:cs typeface="Comfortaa"/>
                <a:sym typeface="Comfortaa"/>
              </a:endParaRPr>
            </a:p>
            <a:p>
              <a:pPr indent="0" lvl="0" marL="0" rtl="0">
                <a:lnSpc>
                  <a:spcPct val="115000"/>
                </a:lnSpc>
                <a:spcBef>
                  <a:spcPts val="0"/>
                </a:spcBef>
                <a:spcAft>
                  <a:spcPts val="0"/>
                </a:spcAft>
                <a:buNone/>
              </a:pPr>
              <a:r>
                <a:rPr b="1" lang="en" sz="1200">
                  <a:latin typeface="Comfortaa"/>
                  <a:ea typeface="Comfortaa"/>
                  <a:cs typeface="Comfortaa"/>
                  <a:sym typeface="Comfortaa"/>
                </a:rPr>
                <a:t>H</a:t>
              </a:r>
              <a:r>
                <a:rPr b="1" baseline="-25000" lang="en" sz="1200">
                  <a:latin typeface="Comfortaa"/>
                  <a:ea typeface="Comfortaa"/>
                  <a:cs typeface="Comfortaa"/>
                  <a:sym typeface="Comfortaa"/>
                </a:rPr>
                <a:t>1</a:t>
              </a:r>
              <a:r>
                <a:rPr b="1" lang="en" sz="1200">
                  <a:latin typeface="Comfortaa"/>
                  <a:ea typeface="Comfortaa"/>
                  <a:cs typeface="Comfortaa"/>
                  <a:sym typeface="Comfortaa"/>
                </a:rPr>
                <a:t>: </a:t>
              </a:r>
              <a:r>
                <a:rPr lang="en" sz="1200">
                  <a:latin typeface="Comfortaa"/>
                  <a:ea typeface="Comfortaa"/>
                  <a:cs typeface="Comfortaa"/>
                  <a:sym typeface="Comfortaa"/>
                </a:rPr>
                <a:t>K = 1.439</a:t>
              </a:r>
              <a:endParaRPr sz="1200">
                <a:latin typeface="Comfortaa"/>
                <a:ea typeface="Comfortaa"/>
                <a:cs typeface="Comfortaa"/>
                <a:sym typeface="Comfortaa"/>
              </a:endParaRPr>
            </a:p>
            <a:p>
              <a:pPr indent="0" lvl="0" marL="0" rtl="0">
                <a:lnSpc>
                  <a:spcPct val="115000"/>
                </a:lnSpc>
                <a:spcBef>
                  <a:spcPts val="0"/>
                </a:spcBef>
                <a:spcAft>
                  <a:spcPts val="0"/>
                </a:spcAft>
                <a:buNone/>
              </a:pPr>
              <a:r>
                <a:rPr b="1" lang="en" sz="1200">
                  <a:latin typeface="Comfortaa"/>
                  <a:ea typeface="Comfortaa"/>
                  <a:cs typeface="Comfortaa"/>
                  <a:sym typeface="Comfortaa"/>
                </a:rPr>
                <a:t>H</a:t>
              </a:r>
              <a:r>
                <a:rPr b="1" baseline="-25000" lang="en" sz="1200">
                  <a:latin typeface="Comfortaa"/>
                  <a:ea typeface="Comfortaa"/>
                  <a:cs typeface="Comfortaa"/>
                  <a:sym typeface="Comfortaa"/>
                </a:rPr>
                <a:t>2</a:t>
              </a:r>
              <a:r>
                <a:rPr b="1" lang="en" sz="1200">
                  <a:latin typeface="Comfortaa"/>
                  <a:ea typeface="Comfortaa"/>
                  <a:cs typeface="Comfortaa"/>
                  <a:sym typeface="Comfortaa"/>
                </a:rPr>
                <a:t>:</a:t>
              </a:r>
              <a:r>
                <a:rPr lang="en" sz="1200">
                  <a:latin typeface="Comfortaa"/>
                  <a:ea typeface="Comfortaa"/>
                  <a:cs typeface="Comfortaa"/>
                  <a:sym typeface="Comfortaa"/>
                </a:rPr>
                <a:t> K = 1.641</a:t>
              </a:r>
              <a:endParaRPr sz="1200">
                <a:latin typeface="Comfortaa"/>
                <a:ea typeface="Comfortaa"/>
                <a:cs typeface="Comfortaa"/>
                <a:sym typeface="Comfortaa"/>
              </a:endParaRPr>
            </a:p>
            <a:p>
              <a:pPr indent="0" lvl="0" marL="0" rtl="0">
                <a:lnSpc>
                  <a:spcPct val="115000"/>
                </a:lnSpc>
                <a:spcBef>
                  <a:spcPts val="0"/>
                </a:spcBef>
                <a:spcAft>
                  <a:spcPts val="0"/>
                </a:spcAft>
                <a:buNone/>
              </a:pPr>
              <a:r>
                <a:rPr b="1" lang="en" sz="1200">
                  <a:latin typeface="Comfortaa"/>
                  <a:ea typeface="Comfortaa"/>
                  <a:cs typeface="Comfortaa"/>
                  <a:sym typeface="Comfortaa"/>
                </a:rPr>
                <a:t>K</a:t>
              </a:r>
              <a:r>
                <a:rPr b="1" baseline="-25000" lang="en" sz="1200">
                  <a:latin typeface="Comfortaa"/>
                  <a:ea typeface="Comfortaa"/>
                  <a:cs typeface="Comfortaa"/>
                  <a:sym typeface="Comfortaa"/>
                </a:rPr>
                <a:t>avg</a:t>
              </a:r>
              <a:r>
                <a:rPr lang="en" sz="1200">
                  <a:latin typeface="Comfortaa"/>
                  <a:ea typeface="Comfortaa"/>
                  <a:cs typeface="Comfortaa"/>
                  <a:sym typeface="Comfortaa"/>
                </a:rPr>
                <a:t> = 1.54 (constant for all other experiments)</a:t>
              </a:r>
              <a:endParaRPr sz="1200">
                <a:latin typeface="Comfortaa"/>
                <a:ea typeface="Comfortaa"/>
                <a:cs typeface="Comfortaa"/>
                <a:sym typeface="Comfortaa"/>
              </a:endParaRPr>
            </a:p>
            <a:p>
              <a:pPr indent="0" lvl="0" marL="0" rtl="0">
                <a:lnSpc>
                  <a:spcPct val="115000"/>
                </a:lnSpc>
                <a:spcBef>
                  <a:spcPts val="0"/>
                </a:spcBef>
                <a:spcAft>
                  <a:spcPts val="0"/>
                </a:spcAft>
                <a:buNone/>
              </a:pPr>
              <a:r>
                <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t/>
              </a:r>
              <a:endParaRPr baseline="-25000" sz="1200">
                <a:latin typeface="Comfortaa"/>
                <a:ea typeface="Comfortaa"/>
                <a:cs typeface="Comfortaa"/>
                <a:sym typeface="Comfortaa"/>
              </a:endParaRPr>
            </a:p>
          </p:txBody>
        </p:sp>
      </p:grpSp>
      <p:grpSp>
        <p:nvGrpSpPr>
          <p:cNvPr id="390" name="Shape 390"/>
          <p:cNvGrpSpPr/>
          <p:nvPr/>
        </p:nvGrpSpPr>
        <p:grpSpPr>
          <a:xfrm>
            <a:off x="2575726" y="1030602"/>
            <a:ext cx="2300131" cy="1697742"/>
            <a:chOff x="2263425" y="1189775"/>
            <a:chExt cx="2541300" cy="2092361"/>
          </a:xfrm>
        </p:grpSpPr>
        <p:sp>
          <p:nvSpPr>
            <p:cNvPr id="391" name="Shape 391"/>
            <p:cNvSpPr/>
            <p:nvPr/>
          </p:nvSpPr>
          <p:spPr>
            <a:xfrm>
              <a:off x="2263425" y="1189775"/>
              <a:ext cx="2541300" cy="669000"/>
            </a:xfrm>
            <a:prstGeom prst="chevron">
              <a:avLst>
                <a:gd fmla="val 50000" name="adj"/>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Piping Losses -                 1 Metre Tubing</a:t>
              </a:r>
              <a:endParaRPr>
                <a:latin typeface="Comfortaa"/>
                <a:ea typeface="Comfortaa"/>
                <a:cs typeface="Comfortaa"/>
                <a:sym typeface="Comfortaa"/>
              </a:endParaRPr>
            </a:p>
          </p:txBody>
        </p:sp>
        <p:sp>
          <p:nvSpPr>
            <p:cNvPr id="392" name="Shape 392"/>
            <p:cNvSpPr txBox="1"/>
            <p:nvPr/>
          </p:nvSpPr>
          <p:spPr>
            <a:xfrm>
              <a:off x="2434924" y="1941436"/>
              <a:ext cx="1982400" cy="1340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Filter Losses are negligible</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b="1" lang="en" sz="1200">
                  <a:solidFill>
                    <a:schemeClr val="dk1"/>
                  </a:solidFill>
                  <a:latin typeface="Comfortaa"/>
                  <a:ea typeface="Comfortaa"/>
                  <a:cs typeface="Comfortaa"/>
                  <a:sym typeface="Comfortaa"/>
                </a:rPr>
                <a:t>H</a:t>
              </a:r>
              <a:r>
                <a:rPr b="1" baseline="-25000" lang="en" sz="1200">
                  <a:solidFill>
                    <a:schemeClr val="dk1"/>
                  </a:solidFill>
                  <a:latin typeface="Comfortaa"/>
                  <a:ea typeface="Comfortaa"/>
                  <a:cs typeface="Comfortaa"/>
                  <a:sym typeface="Comfortaa"/>
                </a:rPr>
                <a:t>1</a:t>
              </a:r>
              <a:r>
                <a:rPr lang="en" sz="1200">
                  <a:solidFill>
                    <a:schemeClr val="dk1"/>
                  </a:solidFill>
                  <a:latin typeface="Comfortaa"/>
                  <a:ea typeface="Comfortaa"/>
                  <a:cs typeface="Comfortaa"/>
                  <a:sym typeface="Comfortaa"/>
                </a:rPr>
                <a:t>:  f = 0.00985</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b="1" lang="en" sz="1200">
                  <a:solidFill>
                    <a:schemeClr val="dk1"/>
                  </a:solidFill>
                  <a:latin typeface="Comfortaa"/>
                  <a:ea typeface="Comfortaa"/>
                  <a:cs typeface="Comfortaa"/>
                  <a:sym typeface="Comfortaa"/>
                </a:rPr>
                <a:t>H</a:t>
              </a:r>
              <a:r>
                <a:rPr b="1" baseline="-25000" lang="en" sz="1200">
                  <a:solidFill>
                    <a:schemeClr val="dk1"/>
                  </a:solidFill>
                  <a:latin typeface="Comfortaa"/>
                  <a:ea typeface="Comfortaa"/>
                  <a:cs typeface="Comfortaa"/>
                  <a:sym typeface="Comfortaa"/>
                </a:rPr>
                <a:t>2</a:t>
              </a:r>
              <a:r>
                <a:rPr b="1" lang="en" sz="1200">
                  <a:solidFill>
                    <a:schemeClr val="dk1"/>
                  </a:solidFill>
                  <a:latin typeface="Comfortaa"/>
                  <a:ea typeface="Comfortaa"/>
                  <a:cs typeface="Comfortaa"/>
                  <a:sym typeface="Comfortaa"/>
                </a:rPr>
                <a:t>: </a:t>
              </a:r>
              <a:r>
                <a:rPr lang="en" sz="1200">
                  <a:solidFill>
                    <a:schemeClr val="dk1"/>
                  </a:solidFill>
                  <a:latin typeface="Comfortaa"/>
                  <a:ea typeface="Comfortaa"/>
                  <a:cs typeface="Comfortaa"/>
                  <a:sym typeface="Comfortaa"/>
                </a:rPr>
                <a:t> f = 0.00985</a:t>
              </a:r>
              <a:endParaRPr sz="1200">
                <a:latin typeface="Comfortaa"/>
                <a:ea typeface="Comfortaa"/>
                <a:cs typeface="Comfortaa"/>
                <a:sym typeface="Comfortaa"/>
              </a:endParaRPr>
            </a:p>
          </p:txBody>
        </p:sp>
      </p:grpSp>
      <p:grpSp>
        <p:nvGrpSpPr>
          <p:cNvPr id="393" name="Shape 393"/>
          <p:cNvGrpSpPr/>
          <p:nvPr/>
        </p:nvGrpSpPr>
        <p:grpSpPr>
          <a:xfrm>
            <a:off x="4446159" y="1030602"/>
            <a:ext cx="2300131" cy="1499992"/>
            <a:chOff x="4329974" y="1189775"/>
            <a:chExt cx="2541300" cy="1848646"/>
          </a:xfrm>
        </p:grpSpPr>
        <p:sp>
          <p:nvSpPr>
            <p:cNvPr id="394" name="Shape 394"/>
            <p:cNvSpPr/>
            <p:nvPr/>
          </p:nvSpPr>
          <p:spPr>
            <a:xfrm>
              <a:off x="4329974" y="1189775"/>
              <a:ext cx="2541300" cy="669000"/>
            </a:xfrm>
            <a:prstGeom prst="chevron">
              <a:avLst>
                <a:gd fmla="val 50000"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Clean Filter</a:t>
              </a:r>
              <a:endParaRPr>
                <a:latin typeface="Comfortaa"/>
                <a:ea typeface="Comfortaa"/>
                <a:cs typeface="Comfortaa"/>
                <a:sym typeface="Comfortaa"/>
              </a:endParaRPr>
            </a:p>
          </p:txBody>
        </p:sp>
        <p:sp>
          <p:nvSpPr>
            <p:cNvPr id="395" name="Shape 395"/>
            <p:cNvSpPr txBox="1"/>
            <p:nvPr/>
          </p:nvSpPr>
          <p:spPr>
            <a:xfrm>
              <a:off x="4613565" y="2057121"/>
              <a:ext cx="1905000" cy="981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Comfortaa"/>
                  <a:ea typeface="Comfortaa"/>
                  <a:cs typeface="Comfortaa"/>
                  <a:sym typeface="Comfortaa"/>
                </a:rPr>
                <a:t>Friction is negligible</a:t>
              </a:r>
              <a:endParaRPr sz="1200">
                <a:latin typeface="Comfortaa"/>
                <a:ea typeface="Comfortaa"/>
                <a:cs typeface="Comfortaa"/>
                <a:sym typeface="Comfortaa"/>
              </a:endParaRPr>
            </a:p>
            <a:p>
              <a:pPr indent="0" lvl="0" marL="0" rtl="0">
                <a:lnSpc>
                  <a:spcPct val="115000"/>
                </a:lnSpc>
                <a:spcBef>
                  <a:spcPts val="0"/>
                </a:spcBef>
                <a:spcAft>
                  <a:spcPts val="0"/>
                </a:spcAft>
                <a:buNone/>
              </a:pPr>
              <a:r>
                <a:rPr b="1" lang="en" sz="1200">
                  <a:solidFill>
                    <a:schemeClr val="dk1"/>
                  </a:solidFill>
                  <a:latin typeface="Comfortaa"/>
                  <a:ea typeface="Comfortaa"/>
                  <a:cs typeface="Comfortaa"/>
                  <a:sym typeface="Comfortaa"/>
                </a:rPr>
                <a:t>H</a:t>
              </a:r>
              <a:r>
                <a:rPr b="1" baseline="-25000" lang="en" sz="1200">
                  <a:solidFill>
                    <a:schemeClr val="dk1"/>
                  </a:solidFill>
                  <a:latin typeface="Comfortaa"/>
                  <a:ea typeface="Comfortaa"/>
                  <a:cs typeface="Comfortaa"/>
                  <a:sym typeface="Comfortaa"/>
                </a:rPr>
                <a:t>1</a:t>
              </a:r>
              <a:r>
                <a:rPr b="1" lang="en" sz="1200">
                  <a:solidFill>
                    <a:schemeClr val="dk1"/>
                  </a:solidFill>
                  <a:latin typeface="Comfortaa"/>
                  <a:ea typeface="Comfortaa"/>
                  <a:cs typeface="Comfortaa"/>
                  <a:sym typeface="Comfortaa"/>
                </a:rPr>
                <a:t>:</a:t>
              </a:r>
              <a:r>
                <a:rPr lang="en" sz="1200">
                  <a:solidFill>
                    <a:schemeClr val="dk1"/>
                  </a:solidFill>
                  <a:latin typeface="Comfortaa"/>
                  <a:ea typeface="Comfortaa"/>
                  <a:cs typeface="Comfortaa"/>
                  <a:sym typeface="Comfortaa"/>
                </a:rPr>
                <a:t> C</a:t>
              </a:r>
              <a:r>
                <a:rPr baseline="-25000" lang="en" sz="1200">
                  <a:solidFill>
                    <a:schemeClr val="dk1"/>
                  </a:solidFill>
                  <a:latin typeface="Comfortaa"/>
                  <a:ea typeface="Comfortaa"/>
                  <a:cs typeface="Comfortaa"/>
                  <a:sym typeface="Comfortaa"/>
                </a:rPr>
                <a:t>f</a:t>
              </a:r>
              <a:r>
                <a:rPr lang="en" sz="1200">
                  <a:solidFill>
                    <a:schemeClr val="dk1"/>
                  </a:solidFill>
                  <a:latin typeface="Comfortaa"/>
                  <a:ea typeface="Comfortaa"/>
                  <a:cs typeface="Comfortaa"/>
                  <a:sym typeface="Comfortaa"/>
                </a:rPr>
                <a:t> = 1251.674272</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rPr b="1" lang="en" sz="1200">
                  <a:solidFill>
                    <a:schemeClr val="dk1"/>
                  </a:solidFill>
                  <a:latin typeface="Comfortaa"/>
                  <a:ea typeface="Comfortaa"/>
                  <a:cs typeface="Comfortaa"/>
                  <a:sym typeface="Comfortaa"/>
                </a:rPr>
                <a:t>H</a:t>
              </a:r>
              <a:r>
                <a:rPr b="1" baseline="-25000" lang="en" sz="1200">
                  <a:solidFill>
                    <a:schemeClr val="dk1"/>
                  </a:solidFill>
                  <a:latin typeface="Comfortaa"/>
                  <a:ea typeface="Comfortaa"/>
                  <a:cs typeface="Comfortaa"/>
                  <a:sym typeface="Comfortaa"/>
                </a:rPr>
                <a:t>2</a:t>
              </a:r>
              <a:r>
                <a:rPr b="1" lang="en" sz="1200">
                  <a:solidFill>
                    <a:schemeClr val="dk1"/>
                  </a:solidFill>
                  <a:latin typeface="Comfortaa"/>
                  <a:ea typeface="Comfortaa"/>
                  <a:cs typeface="Comfortaa"/>
                  <a:sym typeface="Comfortaa"/>
                </a:rPr>
                <a:t>:</a:t>
              </a:r>
              <a:r>
                <a:rPr lang="en" sz="1200">
                  <a:solidFill>
                    <a:schemeClr val="dk1"/>
                  </a:solidFill>
                  <a:latin typeface="Comfortaa"/>
                  <a:ea typeface="Comfortaa"/>
                  <a:cs typeface="Comfortaa"/>
                  <a:sym typeface="Comfortaa"/>
                </a:rPr>
                <a:t> C</a:t>
              </a:r>
              <a:r>
                <a:rPr baseline="-25000" lang="en" sz="1200">
                  <a:solidFill>
                    <a:schemeClr val="dk1"/>
                  </a:solidFill>
                  <a:latin typeface="Comfortaa"/>
                  <a:ea typeface="Comfortaa"/>
                  <a:cs typeface="Comfortaa"/>
                  <a:sym typeface="Comfortaa"/>
                </a:rPr>
                <a:t>f</a:t>
              </a:r>
              <a:r>
                <a:rPr lang="en" sz="1200">
                  <a:solidFill>
                    <a:schemeClr val="dk1"/>
                  </a:solidFill>
                  <a:latin typeface="Comfortaa"/>
                  <a:ea typeface="Comfortaa"/>
                  <a:cs typeface="Comfortaa"/>
                  <a:sym typeface="Comfortaa"/>
                </a:rPr>
                <a:t> = 2171.7</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t/>
              </a:r>
              <a:endParaRPr sz="1200">
                <a:latin typeface="Comfortaa"/>
                <a:ea typeface="Comfortaa"/>
                <a:cs typeface="Comfortaa"/>
                <a:sym typeface="Comfortaa"/>
              </a:endParaRPr>
            </a:p>
          </p:txBody>
        </p:sp>
      </p:grpSp>
      <p:grpSp>
        <p:nvGrpSpPr>
          <p:cNvPr id="396" name="Shape 396"/>
          <p:cNvGrpSpPr/>
          <p:nvPr/>
        </p:nvGrpSpPr>
        <p:grpSpPr>
          <a:xfrm>
            <a:off x="6316789" y="1030602"/>
            <a:ext cx="2300131" cy="1499879"/>
            <a:chOff x="6396739" y="1189775"/>
            <a:chExt cx="2541300" cy="1848508"/>
          </a:xfrm>
        </p:grpSpPr>
        <p:sp>
          <p:nvSpPr>
            <p:cNvPr id="397" name="Shape 397"/>
            <p:cNvSpPr/>
            <p:nvPr/>
          </p:nvSpPr>
          <p:spPr>
            <a:xfrm>
              <a:off x="6396739" y="1189775"/>
              <a:ext cx="2541300" cy="669000"/>
            </a:xfrm>
            <a:prstGeom prst="chevron">
              <a:avLst>
                <a:gd fmla="val 50000"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Fouled Filter</a:t>
              </a:r>
              <a:endParaRPr>
                <a:latin typeface="Comfortaa"/>
                <a:ea typeface="Comfortaa"/>
                <a:cs typeface="Comfortaa"/>
                <a:sym typeface="Comfortaa"/>
              </a:endParaRPr>
            </a:p>
          </p:txBody>
        </p:sp>
        <p:sp>
          <p:nvSpPr>
            <p:cNvPr id="398" name="Shape 398"/>
            <p:cNvSpPr txBox="1"/>
            <p:nvPr/>
          </p:nvSpPr>
          <p:spPr>
            <a:xfrm>
              <a:off x="6714893" y="2003583"/>
              <a:ext cx="1905000" cy="1034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Comfortaa"/>
                  <a:ea typeface="Comfortaa"/>
                  <a:cs typeface="Comfortaa"/>
                  <a:sym typeface="Comfortaa"/>
                </a:rPr>
                <a:t>Friction is negligible </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rPr b="1" lang="en" sz="1200">
                  <a:solidFill>
                    <a:schemeClr val="dk1"/>
                  </a:solidFill>
                  <a:latin typeface="Comfortaa"/>
                  <a:ea typeface="Comfortaa"/>
                  <a:cs typeface="Comfortaa"/>
                  <a:sym typeface="Comfortaa"/>
                </a:rPr>
                <a:t>H</a:t>
              </a:r>
              <a:r>
                <a:rPr b="1" baseline="-25000" lang="en" sz="1200">
                  <a:solidFill>
                    <a:schemeClr val="dk1"/>
                  </a:solidFill>
                  <a:latin typeface="Comfortaa"/>
                  <a:ea typeface="Comfortaa"/>
                  <a:cs typeface="Comfortaa"/>
                  <a:sym typeface="Comfortaa"/>
                </a:rPr>
                <a:t>1</a:t>
              </a:r>
              <a:r>
                <a:rPr b="1" lang="en" sz="1200">
                  <a:solidFill>
                    <a:schemeClr val="dk1"/>
                  </a:solidFill>
                  <a:latin typeface="Comfortaa"/>
                  <a:ea typeface="Comfortaa"/>
                  <a:cs typeface="Comfortaa"/>
                  <a:sym typeface="Comfortaa"/>
                </a:rPr>
                <a:t>:</a:t>
              </a:r>
              <a:r>
                <a:rPr lang="en" sz="1200">
                  <a:solidFill>
                    <a:schemeClr val="dk1"/>
                  </a:solidFill>
                  <a:latin typeface="Comfortaa"/>
                  <a:ea typeface="Comfortaa"/>
                  <a:cs typeface="Comfortaa"/>
                  <a:sym typeface="Comfortaa"/>
                </a:rPr>
                <a:t> C</a:t>
              </a:r>
              <a:r>
                <a:rPr baseline="-25000" lang="en" sz="1200">
                  <a:solidFill>
                    <a:schemeClr val="dk1"/>
                  </a:solidFill>
                  <a:latin typeface="Comfortaa"/>
                  <a:ea typeface="Comfortaa"/>
                  <a:cs typeface="Comfortaa"/>
                  <a:sym typeface="Comfortaa"/>
                </a:rPr>
                <a:t>f</a:t>
              </a:r>
              <a:r>
                <a:rPr lang="en" sz="1200">
                  <a:solidFill>
                    <a:schemeClr val="dk1"/>
                  </a:solidFill>
                  <a:latin typeface="Comfortaa"/>
                  <a:ea typeface="Comfortaa"/>
                  <a:cs typeface="Comfortaa"/>
                  <a:sym typeface="Comfortaa"/>
                </a:rPr>
                <a:t> = </a:t>
              </a:r>
              <a:r>
                <a:rPr lang="en" sz="1200">
                  <a:latin typeface="Comfortaa"/>
                  <a:ea typeface="Comfortaa"/>
                  <a:cs typeface="Comfortaa"/>
                  <a:sym typeface="Comfortaa"/>
                </a:rPr>
                <a:t>1229.553064</a:t>
              </a:r>
              <a:endParaRPr sz="1200">
                <a:latin typeface="Comfortaa"/>
                <a:ea typeface="Comfortaa"/>
                <a:cs typeface="Comfortaa"/>
                <a:sym typeface="Comfortaa"/>
              </a:endParaRPr>
            </a:p>
            <a:p>
              <a:pPr indent="0" lvl="0" marL="0" rtl="0">
                <a:lnSpc>
                  <a:spcPct val="115000"/>
                </a:lnSpc>
                <a:spcBef>
                  <a:spcPts val="0"/>
                </a:spcBef>
                <a:spcAft>
                  <a:spcPts val="0"/>
                </a:spcAft>
                <a:buNone/>
              </a:pPr>
              <a:r>
                <a:rPr b="1" lang="en" sz="1200">
                  <a:solidFill>
                    <a:schemeClr val="dk1"/>
                  </a:solidFill>
                  <a:latin typeface="Comfortaa"/>
                  <a:ea typeface="Comfortaa"/>
                  <a:cs typeface="Comfortaa"/>
                  <a:sym typeface="Comfortaa"/>
                </a:rPr>
                <a:t>H</a:t>
              </a:r>
              <a:r>
                <a:rPr b="1" baseline="-25000" lang="en" sz="1200">
                  <a:solidFill>
                    <a:schemeClr val="dk1"/>
                  </a:solidFill>
                  <a:latin typeface="Comfortaa"/>
                  <a:ea typeface="Comfortaa"/>
                  <a:cs typeface="Comfortaa"/>
                  <a:sym typeface="Comfortaa"/>
                </a:rPr>
                <a:t>2</a:t>
              </a:r>
              <a:r>
                <a:rPr b="1" lang="en" sz="1200">
                  <a:solidFill>
                    <a:schemeClr val="dk1"/>
                  </a:solidFill>
                  <a:latin typeface="Comfortaa"/>
                  <a:ea typeface="Comfortaa"/>
                  <a:cs typeface="Comfortaa"/>
                  <a:sym typeface="Comfortaa"/>
                </a:rPr>
                <a:t>:</a:t>
              </a:r>
              <a:r>
                <a:rPr lang="en" sz="1200">
                  <a:solidFill>
                    <a:schemeClr val="dk1"/>
                  </a:solidFill>
                  <a:latin typeface="Comfortaa"/>
                  <a:ea typeface="Comfortaa"/>
                  <a:cs typeface="Comfortaa"/>
                  <a:sym typeface="Comfortaa"/>
                </a:rPr>
                <a:t> C</a:t>
              </a:r>
              <a:r>
                <a:rPr baseline="-25000" lang="en" sz="1200">
                  <a:solidFill>
                    <a:schemeClr val="dk1"/>
                  </a:solidFill>
                  <a:latin typeface="Comfortaa"/>
                  <a:ea typeface="Comfortaa"/>
                  <a:cs typeface="Comfortaa"/>
                  <a:sym typeface="Comfortaa"/>
                </a:rPr>
                <a:t>f</a:t>
              </a:r>
              <a:r>
                <a:rPr lang="en" sz="1200">
                  <a:solidFill>
                    <a:schemeClr val="dk1"/>
                  </a:solidFill>
                  <a:latin typeface="Comfortaa"/>
                  <a:ea typeface="Comfortaa"/>
                  <a:cs typeface="Comfortaa"/>
                  <a:sym typeface="Comfortaa"/>
                </a:rPr>
                <a:t> =</a:t>
              </a:r>
              <a:r>
                <a:rPr lang="en" sz="1200">
                  <a:latin typeface="Comfortaa"/>
                  <a:ea typeface="Comfortaa"/>
                  <a:cs typeface="Comfortaa"/>
                  <a:sym typeface="Comfortaa"/>
                </a:rPr>
                <a:t>1595.002909</a:t>
              </a:r>
              <a:endParaRPr sz="1200">
                <a:latin typeface="Comfortaa"/>
                <a:ea typeface="Comfortaa"/>
                <a:cs typeface="Comfortaa"/>
                <a:sym typeface="Comfortaa"/>
              </a:endParaRPr>
            </a:p>
            <a:p>
              <a:pPr indent="0" lvl="0" marL="0" rtl="0">
                <a:lnSpc>
                  <a:spcPct val="115000"/>
                </a:lnSpc>
                <a:spcBef>
                  <a:spcPts val="0"/>
                </a:spcBef>
                <a:spcAft>
                  <a:spcPts val="0"/>
                </a:spcAft>
                <a:buNone/>
              </a:pPr>
              <a:r>
                <a:t/>
              </a:r>
              <a:endParaRPr sz="1200">
                <a:latin typeface="Comfortaa"/>
                <a:ea typeface="Comfortaa"/>
                <a:cs typeface="Comfortaa"/>
                <a:sym typeface="Comfortaa"/>
              </a:endParaRPr>
            </a:p>
          </p:txBody>
        </p:sp>
      </p:grpSp>
      <p:sp>
        <p:nvSpPr>
          <p:cNvPr id="399" name="Shape 399"/>
          <p:cNvSpPr txBox="1"/>
          <p:nvPr/>
        </p:nvSpPr>
        <p:spPr>
          <a:xfrm>
            <a:off x="5888400" y="3477588"/>
            <a:ext cx="2883300" cy="449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H</a:t>
            </a:r>
            <a:r>
              <a:rPr baseline="-25000" lang="en" sz="1200">
                <a:solidFill>
                  <a:schemeClr val="dk1"/>
                </a:solidFill>
                <a:latin typeface="Comfortaa"/>
                <a:ea typeface="Comfortaa"/>
                <a:cs typeface="Comfortaa"/>
                <a:sym typeface="Comfortaa"/>
              </a:rPr>
              <a:t>1</a:t>
            </a:r>
            <a:r>
              <a:rPr lang="en" sz="1200">
                <a:solidFill>
                  <a:schemeClr val="dk1"/>
                </a:solidFill>
                <a:latin typeface="Comfortaa"/>
                <a:ea typeface="Comfortaa"/>
                <a:cs typeface="Comfortaa"/>
                <a:sym typeface="Comfortaa"/>
              </a:rPr>
              <a:t>=When water tank is full</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H</a:t>
            </a:r>
            <a:r>
              <a:rPr baseline="-25000" lang="en" sz="1200">
                <a:solidFill>
                  <a:schemeClr val="dk1"/>
                </a:solidFill>
                <a:latin typeface="Comfortaa"/>
                <a:ea typeface="Comfortaa"/>
                <a:cs typeface="Comfortaa"/>
                <a:sym typeface="Comfortaa"/>
              </a:rPr>
              <a:t>2</a:t>
            </a:r>
            <a:r>
              <a:rPr lang="en" sz="1200">
                <a:solidFill>
                  <a:schemeClr val="dk1"/>
                </a:solidFill>
                <a:latin typeface="Comfortaa"/>
                <a:ea typeface="Comfortaa"/>
                <a:cs typeface="Comfortaa"/>
                <a:sym typeface="Comfortaa"/>
              </a:rPr>
              <a:t>=When water tank at 180mL</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Clr>
                <a:schemeClr val="dk1"/>
              </a:buClr>
              <a:buSzPts val="1100"/>
              <a:buFont typeface="Arial"/>
              <a:buNone/>
            </a:pPr>
            <a:r>
              <a:t/>
            </a:r>
            <a:endParaRPr baseline="-25000"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t/>
            </a:r>
            <a:endParaRPr sz="1800">
              <a:latin typeface="Comfortaa"/>
              <a:ea typeface="Comfortaa"/>
              <a:cs typeface="Comfortaa"/>
              <a:sym typeface="Comfortaa"/>
            </a:endParaRPr>
          </a:p>
        </p:txBody>
      </p:sp>
      <p:sp>
        <p:nvSpPr>
          <p:cNvPr id="400" name="Shape 400"/>
          <p:cNvSpPr txBox="1"/>
          <p:nvPr/>
        </p:nvSpPr>
        <p:spPr>
          <a:xfrm>
            <a:off x="752850" y="2985025"/>
            <a:ext cx="7638300" cy="1278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Comfortaa"/>
                <a:ea typeface="Comfortaa"/>
                <a:cs typeface="Comfortaa"/>
                <a:sym typeface="Comfortaa"/>
              </a:rPr>
              <a:t>Loss Coefficient Calculations: since losses due to friction is negligible for the clean and fouled filter cases, the formula for pressure losses is: </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rPr lang="en" sz="1200">
                <a:solidFill>
                  <a:schemeClr val="dk1"/>
                </a:solidFill>
                <a:latin typeface="Comfortaa"/>
                <a:ea typeface="Comfortaa"/>
                <a:cs typeface="Comfortaa"/>
                <a:sym typeface="Comfortaa"/>
              </a:rPr>
              <a:t>  </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rPr lang="en" sz="1200">
                <a:solidFill>
                  <a:schemeClr val="dk1"/>
                </a:solidFill>
                <a:latin typeface="Comfortaa"/>
                <a:ea typeface="Comfortaa"/>
                <a:cs typeface="Comfortaa"/>
                <a:sym typeface="Comfortaa"/>
              </a:rPr>
              <a:t>Hence, Filter loss coefficient C</a:t>
            </a:r>
            <a:r>
              <a:rPr baseline="-25000" lang="en" sz="1200">
                <a:solidFill>
                  <a:schemeClr val="dk1"/>
                </a:solidFill>
                <a:latin typeface="Comfortaa"/>
                <a:ea typeface="Comfortaa"/>
                <a:cs typeface="Comfortaa"/>
                <a:sym typeface="Comfortaa"/>
              </a:rPr>
              <a:t>f</a:t>
            </a:r>
            <a:r>
              <a:rPr lang="en" sz="1200">
                <a:solidFill>
                  <a:schemeClr val="dk1"/>
                </a:solidFill>
                <a:latin typeface="Comfortaa"/>
                <a:ea typeface="Comfortaa"/>
                <a:cs typeface="Comfortaa"/>
                <a:sym typeface="Comfortaa"/>
              </a:rPr>
              <a:t> = (Pressure loss  -  K</a:t>
            </a:r>
            <a:r>
              <a:rPr lang="en" sz="1100">
                <a:latin typeface="Comfortaa"/>
                <a:ea typeface="Comfortaa"/>
                <a:cs typeface="Comfortaa"/>
                <a:sym typeface="Comfortaa"/>
              </a:rPr>
              <a:t>ρ</a:t>
            </a:r>
            <a:r>
              <a:rPr lang="en" sz="1200">
                <a:solidFill>
                  <a:schemeClr val="dk1"/>
                </a:solidFill>
                <a:latin typeface="Comfortaa"/>
                <a:ea typeface="Comfortaa"/>
                <a:cs typeface="Comfortaa"/>
                <a:sym typeface="Comfortaa"/>
              </a:rPr>
              <a:t>v^2/2) </a:t>
            </a:r>
            <a:endParaRPr sz="1200">
              <a:solidFill>
                <a:schemeClr val="dk1"/>
              </a:solidFill>
              <a:latin typeface="Comfortaa"/>
              <a:ea typeface="Comfortaa"/>
              <a:cs typeface="Comfortaa"/>
              <a:sym typeface="Comfortaa"/>
            </a:endParaRPr>
          </a:p>
          <a:p>
            <a:pPr indent="0" lvl="0" marL="0" rtl="0">
              <a:lnSpc>
                <a:spcPct val="115000"/>
              </a:lnSpc>
              <a:spcBef>
                <a:spcPts val="0"/>
              </a:spcBef>
              <a:spcAft>
                <a:spcPts val="0"/>
              </a:spcAft>
              <a:buNone/>
            </a:pPr>
            <a:r>
              <a:t/>
            </a:r>
            <a:endParaRPr sz="1200">
              <a:solidFill>
                <a:schemeClr val="dk1"/>
              </a:solidFill>
              <a:latin typeface="Comfortaa"/>
              <a:ea typeface="Comfortaa"/>
              <a:cs typeface="Comfortaa"/>
              <a:sym typeface="Comfortaa"/>
            </a:endParaRPr>
          </a:p>
        </p:txBody>
      </p:sp>
      <p:pic>
        <p:nvPicPr>
          <p:cNvPr id="401" name="Shape 401"/>
          <p:cNvPicPr preferRelativeResize="0"/>
          <p:nvPr/>
        </p:nvPicPr>
        <p:blipFill rotWithShape="1">
          <a:blip r:embed="rId3">
            <a:alphaModFix/>
          </a:blip>
          <a:srcRect b="0" l="15291" r="21984" t="21580"/>
          <a:stretch/>
        </p:blipFill>
        <p:spPr>
          <a:xfrm>
            <a:off x="4446138" y="3399625"/>
            <a:ext cx="1469925" cy="449100"/>
          </a:xfrm>
          <a:prstGeom prst="rect">
            <a:avLst/>
          </a:prstGeom>
          <a:noFill/>
          <a:ln>
            <a:noFill/>
          </a:ln>
        </p:spPr>
      </p:pic>
      <p:sp>
        <p:nvSpPr>
          <p:cNvPr id="402" name="Shape 402"/>
          <p:cNvSpPr txBox="1"/>
          <p:nvPr/>
        </p:nvSpPr>
        <p:spPr>
          <a:xfrm>
            <a:off x="693750" y="4238575"/>
            <a:ext cx="7697400" cy="75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Comfortaa"/>
                <a:ea typeface="Comfortaa"/>
                <a:cs typeface="Comfortaa"/>
                <a:sym typeface="Comfortaa"/>
              </a:rPr>
              <a:t>The trend we noticed is the flow rate decreases as the stock water decreases in quantity. In addition, as the </a:t>
            </a:r>
            <a:r>
              <a:rPr b="1" lang="en" sz="1200">
                <a:solidFill>
                  <a:schemeClr val="dk1"/>
                </a:solidFill>
                <a:latin typeface="Comfortaa"/>
                <a:ea typeface="Comfortaa"/>
                <a:cs typeface="Comfortaa"/>
                <a:sym typeface="Comfortaa"/>
              </a:rPr>
              <a:t>length of tubing </a:t>
            </a:r>
            <a:r>
              <a:rPr lang="en" sz="1200">
                <a:solidFill>
                  <a:schemeClr val="dk1"/>
                </a:solidFill>
                <a:latin typeface="Comfortaa"/>
                <a:ea typeface="Comfortaa"/>
                <a:cs typeface="Comfortaa"/>
                <a:sym typeface="Comfortaa"/>
              </a:rPr>
              <a:t>the water needs to flow through is</a:t>
            </a:r>
            <a:r>
              <a:rPr b="1" lang="en" sz="1200">
                <a:solidFill>
                  <a:schemeClr val="dk1"/>
                </a:solidFill>
                <a:latin typeface="Comfortaa"/>
                <a:ea typeface="Comfortaa"/>
                <a:cs typeface="Comfortaa"/>
                <a:sym typeface="Comfortaa"/>
              </a:rPr>
              <a:t> increased</a:t>
            </a:r>
            <a:r>
              <a:rPr lang="en" sz="1200">
                <a:solidFill>
                  <a:schemeClr val="dk1"/>
                </a:solidFill>
                <a:latin typeface="Comfortaa"/>
                <a:ea typeface="Comfortaa"/>
                <a:cs typeface="Comfortaa"/>
                <a:sym typeface="Comfortaa"/>
              </a:rPr>
              <a:t>, the </a:t>
            </a:r>
            <a:r>
              <a:rPr b="1" lang="en" sz="1200">
                <a:solidFill>
                  <a:schemeClr val="dk1"/>
                </a:solidFill>
                <a:latin typeface="Comfortaa"/>
                <a:ea typeface="Comfortaa"/>
                <a:cs typeface="Comfortaa"/>
                <a:sym typeface="Comfortaa"/>
              </a:rPr>
              <a:t>flow rate is decreased</a:t>
            </a:r>
            <a:r>
              <a:rPr lang="en" sz="1200">
                <a:solidFill>
                  <a:schemeClr val="dk1"/>
                </a:solidFill>
                <a:latin typeface="Comfortaa"/>
                <a:ea typeface="Comfortaa"/>
                <a:cs typeface="Comfortaa"/>
                <a:sym typeface="Comfortaa"/>
              </a:rPr>
              <a:t>.</a:t>
            </a:r>
            <a:endParaRPr sz="1200">
              <a:solidFill>
                <a:schemeClr val="dk1"/>
              </a:solidFill>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311700" y="2577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Appendix D: Virtual prototyping (1)</a:t>
            </a:r>
            <a:endParaRPr/>
          </a:p>
        </p:txBody>
      </p:sp>
      <p:sp>
        <p:nvSpPr>
          <p:cNvPr id="408" name="Shape 4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09" name="Shape 409"/>
          <p:cNvPicPr preferRelativeResize="0"/>
          <p:nvPr/>
        </p:nvPicPr>
        <p:blipFill>
          <a:blip r:embed="rId3">
            <a:alphaModFix/>
          </a:blip>
          <a:stretch>
            <a:fillRect/>
          </a:stretch>
        </p:blipFill>
        <p:spPr>
          <a:xfrm>
            <a:off x="0" y="933450"/>
            <a:ext cx="9144000" cy="42100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311700" y="324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Appendix D: Virtual prototyping (2)</a:t>
            </a:r>
            <a:endParaRPr/>
          </a:p>
          <a:p>
            <a:pPr indent="0" lvl="0" marL="0">
              <a:spcBef>
                <a:spcPts val="0"/>
              </a:spcBef>
              <a:spcAft>
                <a:spcPts val="0"/>
              </a:spcAft>
              <a:buNone/>
            </a:pPr>
            <a:r>
              <a:t/>
            </a:r>
            <a:endParaRPr/>
          </a:p>
        </p:txBody>
      </p:sp>
      <p:sp>
        <p:nvSpPr>
          <p:cNvPr id="415" name="Shape 4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16" name="Shape 416"/>
          <p:cNvPicPr preferRelativeResize="0"/>
          <p:nvPr/>
        </p:nvPicPr>
        <p:blipFill>
          <a:blip r:embed="rId3">
            <a:alphaModFix/>
          </a:blip>
          <a:stretch>
            <a:fillRect/>
          </a:stretch>
        </p:blipFill>
        <p:spPr>
          <a:xfrm>
            <a:off x="1809725" y="1017725"/>
            <a:ext cx="5524556" cy="403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211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E: Pump vs. System Analysis</a:t>
            </a:r>
            <a:endParaRPr/>
          </a:p>
        </p:txBody>
      </p:sp>
      <p:sp>
        <p:nvSpPr>
          <p:cNvPr id="422" name="Shape 4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23" name="Shape 423" title="Chart"/>
          <p:cNvPicPr preferRelativeResize="0"/>
          <p:nvPr/>
        </p:nvPicPr>
        <p:blipFill>
          <a:blip r:embed="rId3">
            <a:alphaModFix/>
          </a:blip>
          <a:stretch>
            <a:fillRect/>
          </a:stretch>
        </p:blipFill>
        <p:spPr>
          <a:xfrm>
            <a:off x="639925" y="784475"/>
            <a:ext cx="3384401" cy="2004425"/>
          </a:xfrm>
          <a:prstGeom prst="rect">
            <a:avLst/>
          </a:prstGeom>
          <a:noFill/>
          <a:ln cap="flat" cmpd="sng" w="9525">
            <a:solidFill>
              <a:srgbClr val="000000"/>
            </a:solidFill>
            <a:prstDash val="solid"/>
            <a:round/>
            <a:headEnd len="sm" w="sm" type="none"/>
            <a:tailEnd len="sm" w="sm" type="none"/>
          </a:ln>
        </p:spPr>
      </p:pic>
      <p:pic>
        <p:nvPicPr>
          <p:cNvPr id="424" name="Shape 424" title="图表"/>
          <p:cNvPicPr preferRelativeResize="0"/>
          <p:nvPr/>
        </p:nvPicPr>
        <p:blipFill>
          <a:blip r:embed="rId4">
            <a:alphaModFix/>
          </a:blip>
          <a:stretch>
            <a:fillRect/>
          </a:stretch>
        </p:blipFill>
        <p:spPr>
          <a:xfrm>
            <a:off x="4553744" y="941525"/>
            <a:ext cx="3477381" cy="2000975"/>
          </a:xfrm>
          <a:prstGeom prst="rect">
            <a:avLst/>
          </a:prstGeom>
          <a:noFill/>
          <a:ln cap="flat" cmpd="sng" w="9525">
            <a:solidFill>
              <a:srgbClr val="000000"/>
            </a:solidFill>
            <a:prstDash val="solid"/>
            <a:round/>
            <a:headEnd len="sm" w="sm" type="none"/>
            <a:tailEnd len="sm" w="sm" type="none"/>
          </a:ln>
        </p:spPr>
      </p:pic>
      <p:pic>
        <p:nvPicPr>
          <p:cNvPr id="425" name="Shape 425" title="图表"/>
          <p:cNvPicPr preferRelativeResize="0"/>
          <p:nvPr/>
        </p:nvPicPr>
        <p:blipFill>
          <a:blip r:embed="rId5">
            <a:alphaModFix/>
          </a:blip>
          <a:stretch>
            <a:fillRect/>
          </a:stretch>
        </p:blipFill>
        <p:spPr>
          <a:xfrm>
            <a:off x="639925" y="2995625"/>
            <a:ext cx="3384401" cy="2089473"/>
          </a:xfrm>
          <a:prstGeom prst="rect">
            <a:avLst/>
          </a:prstGeom>
          <a:noFill/>
          <a:ln cap="flat" cmpd="sng" w="9525">
            <a:solidFill>
              <a:srgbClr val="000000"/>
            </a:solidFill>
            <a:prstDash val="solid"/>
            <a:round/>
            <a:headEnd len="sm" w="sm" type="none"/>
            <a:tailEnd len="sm" w="sm" type="none"/>
          </a:ln>
        </p:spPr>
      </p:pic>
      <p:sp>
        <p:nvSpPr>
          <p:cNvPr id="426" name="Shape 426"/>
          <p:cNvSpPr txBox="1"/>
          <p:nvPr/>
        </p:nvSpPr>
        <p:spPr>
          <a:xfrm>
            <a:off x="4640725" y="3041875"/>
            <a:ext cx="3384300" cy="208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Comfortaa"/>
                <a:ea typeface="Comfortaa"/>
                <a:cs typeface="Comfortaa"/>
                <a:sym typeface="Comfortaa"/>
              </a:rPr>
              <a:t>Pump A is eliminated due to low </a:t>
            </a:r>
            <a:r>
              <a:rPr lang="en">
                <a:latin typeface="Comfortaa"/>
                <a:ea typeface="Comfortaa"/>
                <a:cs typeface="Comfortaa"/>
                <a:sym typeface="Comfortaa"/>
              </a:rPr>
              <a:t>flow rate</a:t>
            </a:r>
            <a:r>
              <a:rPr lang="en">
                <a:latin typeface="Comfortaa"/>
                <a:ea typeface="Comfortaa"/>
                <a:cs typeface="Comfortaa"/>
                <a:sym typeface="Comfortaa"/>
              </a:rPr>
              <a:t>. </a:t>
            </a:r>
            <a:endParaRPr>
              <a:latin typeface="Comfortaa"/>
              <a:ea typeface="Comfortaa"/>
              <a:cs typeface="Comfortaa"/>
              <a:sym typeface="Comfortaa"/>
            </a:endParaRPr>
          </a:p>
          <a:p>
            <a:pPr indent="0" lvl="0" marL="0">
              <a:spcBef>
                <a:spcPts val="0"/>
              </a:spcBef>
              <a:spcAft>
                <a:spcPts val="0"/>
              </a:spcAft>
              <a:buNone/>
            </a:pPr>
            <a:r>
              <a:t/>
            </a:r>
            <a:endParaRPr>
              <a:latin typeface="Comfortaa"/>
              <a:ea typeface="Comfortaa"/>
              <a:cs typeface="Comfortaa"/>
              <a:sym typeface="Comfortaa"/>
            </a:endParaRPr>
          </a:p>
          <a:p>
            <a:pPr indent="0" lvl="0" marL="0">
              <a:spcBef>
                <a:spcPts val="0"/>
              </a:spcBef>
              <a:spcAft>
                <a:spcPts val="0"/>
              </a:spcAft>
              <a:buNone/>
            </a:pPr>
            <a:r>
              <a:rPr lang="en">
                <a:latin typeface="Comfortaa"/>
                <a:ea typeface="Comfortaa"/>
                <a:cs typeface="Comfortaa"/>
                <a:sym typeface="Comfortaa"/>
              </a:rPr>
              <a:t>Pump C is eliminated due to high initial cost.</a:t>
            </a:r>
            <a:endParaRPr>
              <a:latin typeface="Comfortaa"/>
              <a:ea typeface="Comfortaa"/>
              <a:cs typeface="Comfortaa"/>
              <a:sym typeface="Comfortaa"/>
            </a:endParaRPr>
          </a:p>
          <a:p>
            <a:pPr indent="0" lvl="0" marL="0">
              <a:spcBef>
                <a:spcPts val="0"/>
              </a:spcBef>
              <a:spcAft>
                <a:spcPts val="0"/>
              </a:spcAft>
              <a:buNone/>
            </a:pPr>
            <a:r>
              <a:t/>
            </a:r>
            <a:endParaRPr>
              <a:latin typeface="Comfortaa"/>
              <a:ea typeface="Comfortaa"/>
              <a:cs typeface="Comfortaa"/>
              <a:sym typeface="Comfortaa"/>
            </a:endParaRPr>
          </a:p>
          <a:p>
            <a:pPr indent="0" lvl="0" marL="0">
              <a:spcBef>
                <a:spcPts val="0"/>
              </a:spcBef>
              <a:spcAft>
                <a:spcPts val="0"/>
              </a:spcAft>
              <a:buNone/>
            </a:pPr>
            <a:r>
              <a:rPr b="1" lang="en">
                <a:latin typeface="Comfortaa"/>
                <a:ea typeface="Comfortaa"/>
                <a:cs typeface="Comfortaa"/>
                <a:sym typeface="Comfortaa"/>
              </a:rPr>
              <a:t>Pump B</a:t>
            </a:r>
            <a:r>
              <a:rPr lang="en">
                <a:latin typeface="Comfortaa"/>
                <a:ea typeface="Comfortaa"/>
                <a:cs typeface="Comfortaa"/>
                <a:sym typeface="Comfortaa"/>
              </a:rPr>
              <a:t> is chosen due to highest efficiency and reasonable flow rate (27.8 L/min) and cost.</a:t>
            </a:r>
            <a:endParaRPr>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257725" y="2483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F: Preliminary Storage Tank Model</a:t>
            </a:r>
            <a:endParaRPr/>
          </a:p>
        </p:txBody>
      </p:sp>
      <p:sp>
        <p:nvSpPr>
          <p:cNvPr id="432" name="Shape 4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433" name="Shape 433"/>
          <p:cNvGraphicFramePr/>
          <p:nvPr/>
        </p:nvGraphicFramePr>
        <p:xfrm>
          <a:off x="218988" y="1389425"/>
          <a:ext cx="3000000" cy="3000000"/>
        </p:xfrm>
        <a:graphic>
          <a:graphicData uri="http://schemas.openxmlformats.org/drawingml/2006/table">
            <a:tbl>
              <a:tblPr>
                <a:noFill/>
                <a:tableStyleId>{0D0DB1FE-25A9-4A4F-B4B4-4DBCB4452759}</a:tableStyleId>
              </a:tblPr>
              <a:tblGrid>
                <a:gridCol w="1200575"/>
                <a:gridCol w="1271400"/>
                <a:gridCol w="1309225"/>
                <a:gridCol w="1052475"/>
              </a:tblGrid>
              <a:tr h="628900">
                <a:tc>
                  <a:txBody>
                    <a:bodyPr>
                      <a:noAutofit/>
                    </a:bodyPr>
                    <a:lstStyle/>
                    <a:p>
                      <a:pPr indent="0" lvl="0" marL="0" rtl="0">
                        <a:spcBef>
                          <a:spcPts val="0"/>
                        </a:spcBef>
                        <a:spcAft>
                          <a:spcPts val="0"/>
                        </a:spcAft>
                        <a:buNone/>
                      </a:pPr>
                      <a:r>
                        <a:t/>
                      </a:r>
                      <a:endParaRPr sz="1100"/>
                    </a:p>
                  </a:txBody>
                  <a:tcPr marT="63500" marB="63500" marR="63500" marL="63500"/>
                </a:tc>
                <a:tc>
                  <a:txBody>
                    <a:bodyPr>
                      <a:noAutofit/>
                    </a:bodyPr>
                    <a:lstStyle/>
                    <a:p>
                      <a:pPr indent="0" lvl="0" marL="0" rtl="0">
                        <a:spcBef>
                          <a:spcPts val="0"/>
                        </a:spcBef>
                        <a:spcAft>
                          <a:spcPts val="0"/>
                        </a:spcAft>
                        <a:buNone/>
                      </a:pPr>
                      <a:r>
                        <a:rPr lang="en"/>
                        <a:t>Volume of tank for </a:t>
                      </a:r>
                      <a:r>
                        <a:rPr b="1" lang="en"/>
                        <a:t>~1%</a:t>
                      </a:r>
                      <a:r>
                        <a:rPr lang="en"/>
                        <a:t> Satisfaction</a:t>
                      </a:r>
                      <a:endParaRPr/>
                    </a:p>
                  </a:txBody>
                  <a:tcPr marT="63500" marB="63500" marR="63500" marL="63500"/>
                </a:tc>
                <a:tc>
                  <a:txBody>
                    <a:bodyPr>
                      <a:noAutofit/>
                    </a:bodyPr>
                    <a:lstStyle/>
                    <a:p>
                      <a:pPr indent="0" lvl="0" marL="0" rtl="0">
                        <a:spcBef>
                          <a:spcPts val="0"/>
                        </a:spcBef>
                        <a:spcAft>
                          <a:spcPts val="0"/>
                        </a:spcAft>
                        <a:buNone/>
                      </a:pPr>
                      <a:r>
                        <a:rPr lang="en">
                          <a:solidFill>
                            <a:schemeClr val="dk1"/>
                          </a:solidFill>
                        </a:rPr>
                        <a:t>Volume of tank for </a:t>
                      </a:r>
                      <a:r>
                        <a:rPr b="1" lang="en"/>
                        <a:t>~50% </a:t>
                      </a:r>
                      <a:r>
                        <a:rPr lang="en"/>
                        <a:t>Satisfaction</a:t>
                      </a:r>
                      <a:endParaRPr/>
                    </a:p>
                  </a:txBody>
                  <a:tcPr marT="63500" marB="63500" marR="63500" marL="63500"/>
                </a:tc>
                <a:tc>
                  <a:txBody>
                    <a:bodyPr>
                      <a:noAutofit/>
                    </a:bodyPr>
                    <a:lstStyle/>
                    <a:p>
                      <a:pPr indent="0" lvl="0" marL="0" rtl="0">
                        <a:spcBef>
                          <a:spcPts val="0"/>
                        </a:spcBef>
                        <a:spcAft>
                          <a:spcPts val="0"/>
                        </a:spcAft>
                        <a:buNone/>
                      </a:pPr>
                      <a:r>
                        <a:rPr lang="en">
                          <a:solidFill>
                            <a:schemeClr val="dk1"/>
                          </a:solidFill>
                        </a:rPr>
                        <a:t>Volume of tank for </a:t>
                      </a:r>
                      <a:r>
                        <a:rPr b="1" lang="en"/>
                        <a:t>~100% </a:t>
                      </a:r>
                      <a:r>
                        <a:rPr lang="en"/>
                        <a:t>Satisfaction</a:t>
                      </a:r>
                      <a:endParaRPr/>
                    </a:p>
                  </a:txBody>
                  <a:tcPr marT="63500" marB="63500" marR="63500" marL="63500"/>
                </a:tc>
              </a:tr>
              <a:tr h="625975">
                <a:tc>
                  <a:txBody>
                    <a:bodyPr>
                      <a:noAutofit/>
                    </a:bodyPr>
                    <a:lstStyle/>
                    <a:p>
                      <a:pPr indent="0" lvl="0" marL="0" rtl="0">
                        <a:spcBef>
                          <a:spcPts val="0"/>
                        </a:spcBef>
                        <a:spcAft>
                          <a:spcPts val="0"/>
                        </a:spcAft>
                        <a:buNone/>
                      </a:pPr>
                      <a:r>
                        <a:rPr lang="en"/>
                        <a:t>Station 1 – 2014</a:t>
                      </a:r>
                      <a:endParaRPr/>
                    </a:p>
                  </a:txBody>
                  <a:tcPr marT="63500" marB="63500" marR="63500" marL="63500"/>
                </a:tc>
                <a:tc>
                  <a:txBody>
                    <a:bodyPr>
                      <a:noAutofit/>
                    </a:bodyPr>
                    <a:lstStyle/>
                    <a:p>
                      <a:pPr indent="0" lvl="0" marL="0" rtl="0">
                        <a:spcBef>
                          <a:spcPts val="0"/>
                        </a:spcBef>
                        <a:spcAft>
                          <a:spcPts val="0"/>
                        </a:spcAft>
                        <a:buNone/>
                      </a:pPr>
                      <a:r>
                        <a:rPr b="1" lang="en"/>
                        <a:t>5.861</a:t>
                      </a:r>
                      <a:r>
                        <a:rPr lang="en"/>
                        <a:t>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b="1" lang="en"/>
                        <a:t>16.624</a:t>
                      </a:r>
                      <a:r>
                        <a:rPr lang="en"/>
                        <a:t>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b="1" lang="en"/>
                        <a:t>44.02</a:t>
                      </a:r>
                      <a:r>
                        <a:rPr lang="en"/>
                        <a:t> [m</a:t>
                      </a:r>
                      <a:r>
                        <a:rPr baseline="30000" lang="en"/>
                        <a:t>3</a:t>
                      </a:r>
                      <a:r>
                        <a:rPr lang="en"/>
                        <a:t>]</a:t>
                      </a:r>
                      <a:endParaRPr/>
                    </a:p>
                  </a:txBody>
                  <a:tcPr marT="63500" marB="63500" marR="63500" marL="63500"/>
                </a:tc>
              </a:tr>
              <a:tr h="625975">
                <a:tc>
                  <a:txBody>
                    <a:bodyPr>
                      <a:noAutofit/>
                    </a:bodyPr>
                    <a:lstStyle/>
                    <a:p>
                      <a:pPr indent="0" lvl="0" marL="0" rtl="0">
                        <a:spcBef>
                          <a:spcPts val="0"/>
                        </a:spcBef>
                        <a:spcAft>
                          <a:spcPts val="0"/>
                        </a:spcAft>
                        <a:buNone/>
                      </a:pPr>
                      <a:r>
                        <a:rPr lang="en"/>
                        <a:t>Station 1 – 2015</a:t>
                      </a:r>
                      <a:endParaRPr/>
                    </a:p>
                  </a:txBody>
                  <a:tcPr marT="63500" marB="63500" marR="63500" marL="63500"/>
                </a:tc>
                <a:tc>
                  <a:txBody>
                    <a:bodyPr>
                      <a:noAutofit/>
                    </a:bodyPr>
                    <a:lstStyle/>
                    <a:p>
                      <a:pPr indent="0" lvl="0" marL="0" rtl="0">
                        <a:spcBef>
                          <a:spcPts val="0"/>
                        </a:spcBef>
                        <a:spcAft>
                          <a:spcPts val="0"/>
                        </a:spcAft>
                        <a:buNone/>
                      </a:pPr>
                      <a:r>
                        <a:rPr b="1" lang="en">
                          <a:solidFill>
                            <a:schemeClr val="dk1"/>
                          </a:solidFill>
                        </a:rPr>
                        <a:t>7</a:t>
                      </a:r>
                      <a:r>
                        <a:rPr b="1" lang="en"/>
                        <a:t>.523</a:t>
                      </a:r>
                      <a:r>
                        <a:rPr lang="en"/>
                        <a:t>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b="1" lang="en"/>
                        <a:t>28.67</a:t>
                      </a:r>
                      <a:r>
                        <a:rPr lang="en"/>
                        <a:t>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b="1" lang="en"/>
                        <a:t>55.35 </a:t>
                      </a:r>
                      <a:r>
                        <a:rPr lang="en"/>
                        <a:t>[</a:t>
                      </a:r>
                      <a:r>
                        <a:rPr lang="en">
                          <a:solidFill>
                            <a:schemeClr val="dk1"/>
                          </a:solidFill>
                        </a:rPr>
                        <a:t>m</a:t>
                      </a:r>
                      <a:r>
                        <a:rPr baseline="30000" lang="en">
                          <a:solidFill>
                            <a:schemeClr val="dk1"/>
                          </a:solidFill>
                        </a:rPr>
                        <a:t>3</a:t>
                      </a:r>
                      <a:r>
                        <a:rPr lang="en">
                          <a:solidFill>
                            <a:schemeClr val="dk1"/>
                          </a:solidFill>
                        </a:rPr>
                        <a:t>]</a:t>
                      </a:r>
                      <a:endParaRPr/>
                    </a:p>
                  </a:txBody>
                  <a:tcPr marT="63500" marB="63500" marR="63500" marL="63500"/>
                </a:tc>
              </a:tr>
              <a:tr h="625975">
                <a:tc>
                  <a:txBody>
                    <a:bodyPr>
                      <a:noAutofit/>
                    </a:bodyPr>
                    <a:lstStyle/>
                    <a:p>
                      <a:pPr indent="0" lvl="0" marL="0" rtl="0">
                        <a:spcBef>
                          <a:spcPts val="0"/>
                        </a:spcBef>
                        <a:spcAft>
                          <a:spcPts val="0"/>
                        </a:spcAft>
                        <a:buNone/>
                      </a:pPr>
                      <a:r>
                        <a:rPr lang="en"/>
                        <a:t>Station 2 – 2015</a:t>
                      </a:r>
                      <a:endParaRPr/>
                    </a:p>
                  </a:txBody>
                  <a:tcPr marT="63500" marB="63500" marR="63500" marL="63500"/>
                </a:tc>
                <a:tc>
                  <a:txBody>
                    <a:bodyPr>
                      <a:noAutofit/>
                    </a:bodyPr>
                    <a:lstStyle/>
                    <a:p>
                      <a:pPr indent="0" lvl="0" marL="0" rtl="0">
                        <a:spcBef>
                          <a:spcPts val="0"/>
                        </a:spcBef>
                        <a:spcAft>
                          <a:spcPts val="0"/>
                        </a:spcAft>
                        <a:buNone/>
                      </a:pPr>
                      <a:r>
                        <a:rPr b="1" lang="en"/>
                        <a:t>8.342</a:t>
                      </a:r>
                      <a:r>
                        <a:rPr lang="en"/>
                        <a:t>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lang="en"/>
                        <a:t>0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lang="en"/>
                        <a:t>0 [</a:t>
                      </a:r>
                      <a:r>
                        <a:rPr lang="en">
                          <a:solidFill>
                            <a:schemeClr val="dk1"/>
                          </a:solidFill>
                        </a:rPr>
                        <a:t>m</a:t>
                      </a:r>
                      <a:r>
                        <a:rPr baseline="30000" lang="en">
                          <a:solidFill>
                            <a:schemeClr val="dk1"/>
                          </a:solidFill>
                        </a:rPr>
                        <a:t>3</a:t>
                      </a:r>
                      <a:r>
                        <a:rPr lang="en">
                          <a:solidFill>
                            <a:schemeClr val="dk1"/>
                          </a:solidFill>
                        </a:rPr>
                        <a:t>]</a:t>
                      </a:r>
                      <a:endParaRPr/>
                    </a:p>
                  </a:txBody>
                  <a:tcPr marT="63500" marB="63500" marR="63500" marL="63500"/>
                </a:tc>
              </a:tr>
              <a:tr h="769775">
                <a:tc>
                  <a:txBody>
                    <a:bodyPr>
                      <a:noAutofit/>
                    </a:bodyPr>
                    <a:lstStyle/>
                    <a:p>
                      <a:pPr indent="0" lvl="0" marL="0" rtl="0">
                        <a:spcBef>
                          <a:spcPts val="0"/>
                        </a:spcBef>
                        <a:spcAft>
                          <a:spcPts val="0"/>
                        </a:spcAft>
                        <a:buNone/>
                      </a:pPr>
                      <a:r>
                        <a:rPr lang="en"/>
                        <a:t>Station 3 – 2013</a:t>
                      </a:r>
                      <a:endParaRPr/>
                    </a:p>
                  </a:txBody>
                  <a:tcPr marT="63500" marB="63500" marR="63500" marL="63500"/>
                </a:tc>
                <a:tc>
                  <a:txBody>
                    <a:bodyPr>
                      <a:noAutofit/>
                    </a:bodyPr>
                    <a:lstStyle/>
                    <a:p>
                      <a:pPr indent="0" lvl="0" marL="0" rtl="0">
                        <a:spcBef>
                          <a:spcPts val="0"/>
                        </a:spcBef>
                        <a:spcAft>
                          <a:spcPts val="0"/>
                        </a:spcAft>
                        <a:buNone/>
                      </a:pPr>
                      <a:r>
                        <a:rPr b="1" lang="en"/>
                        <a:t>5.012</a:t>
                      </a:r>
                      <a:r>
                        <a:rPr lang="en"/>
                        <a:t>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lang="en"/>
                        <a:t>0 [m</a:t>
                      </a:r>
                      <a:r>
                        <a:rPr baseline="30000" lang="en"/>
                        <a:t>3</a:t>
                      </a:r>
                      <a:r>
                        <a:rPr lang="en"/>
                        <a:t>]</a:t>
                      </a:r>
                      <a:endParaRPr/>
                    </a:p>
                  </a:txBody>
                  <a:tcPr marT="63500" marB="63500" marR="63500" marL="63500"/>
                </a:tc>
                <a:tc>
                  <a:txBody>
                    <a:bodyPr>
                      <a:noAutofit/>
                    </a:bodyPr>
                    <a:lstStyle/>
                    <a:p>
                      <a:pPr indent="0" lvl="0" marL="0" rtl="0">
                        <a:spcBef>
                          <a:spcPts val="0"/>
                        </a:spcBef>
                        <a:spcAft>
                          <a:spcPts val="0"/>
                        </a:spcAft>
                        <a:buNone/>
                      </a:pPr>
                      <a:r>
                        <a:rPr lang="en"/>
                        <a:t>0 [</a:t>
                      </a:r>
                      <a:r>
                        <a:rPr lang="en">
                          <a:solidFill>
                            <a:schemeClr val="dk1"/>
                          </a:solidFill>
                        </a:rPr>
                        <a:t>m</a:t>
                      </a:r>
                      <a:r>
                        <a:rPr baseline="30000" lang="en">
                          <a:solidFill>
                            <a:schemeClr val="dk1"/>
                          </a:solidFill>
                        </a:rPr>
                        <a:t>3</a:t>
                      </a:r>
                      <a:r>
                        <a:rPr lang="en">
                          <a:solidFill>
                            <a:schemeClr val="dk1"/>
                          </a:solidFill>
                        </a:rPr>
                        <a:t>]</a:t>
                      </a:r>
                      <a:endParaRPr/>
                    </a:p>
                  </a:txBody>
                  <a:tcPr marT="63500" marB="63500" marR="63500" marL="63500"/>
                </a:tc>
              </a:tr>
            </a:tbl>
          </a:graphicData>
        </a:graphic>
      </p:graphicFrame>
      <p:sp>
        <p:nvSpPr>
          <p:cNvPr id="434" name="Shape 434"/>
          <p:cNvSpPr txBox="1"/>
          <p:nvPr/>
        </p:nvSpPr>
        <p:spPr>
          <a:xfrm>
            <a:off x="4581375" y="1201375"/>
            <a:ext cx="4389900" cy="3612900"/>
          </a:xfrm>
          <a:prstGeom prst="rect">
            <a:avLst/>
          </a:prstGeom>
          <a:noFill/>
          <a:ln>
            <a:noFill/>
          </a:ln>
        </p:spPr>
        <p:txBody>
          <a:bodyPr anchorCtr="0" anchor="ctr" bIns="91425" lIns="91425" spcFirstLastPara="1" rIns="91425" wrap="square" tIns="91425">
            <a:noAutofit/>
          </a:bodyPr>
          <a:lstStyle/>
          <a:p>
            <a:pPr indent="-342900" lvl="1" marL="914400" rtl="0">
              <a:spcBef>
                <a:spcPts val="0"/>
              </a:spcBef>
              <a:spcAft>
                <a:spcPts val="0"/>
              </a:spcAft>
              <a:buClr>
                <a:srgbClr val="434343"/>
              </a:buClr>
              <a:buSzPts val="1800"/>
              <a:buFont typeface="Ubuntu"/>
              <a:buChar char="○"/>
            </a:pPr>
            <a:r>
              <a:rPr lang="en" sz="1800">
                <a:solidFill>
                  <a:srgbClr val="434343"/>
                </a:solidFill>
                <a:latin typeface="Comfortaa"/>
                <a:ea typeface="Comfortaa"/>
                <a:cs typeface="Comfortaa"/>
                <a:sym typeface="Comfortaa"/>
              </a:rPr>
              <a:t>Analysis shows that there will always be a day that the tank volume in station 2 and station 3 goes to 0 (rainfall cannot compensate the water consumption) for 50% and 100% satisfactions</a:t>
            </a:r>
            <a:r>
              <a:rPr lang="en" sz="1800">
                <a:solidFill>
                  <a:srgbClr val="434343"/>
                </a:solidFill>
                <a:latin typeface="Ubuntu"/>
                <a:ea typeface="Ubuntu"/>
                <a:cs typeface="Ubuntu"/>
                <a:sym typeface="Ubuntu"/>
              </a:rPr>
              <a:t>. </a:t>
            </a:r>
            <a:endParaRPr sz="1800">
              <a:solidFill>
                <a:srgbClr val="434343"/>
              </a:solidFill>
              <a:latin typeface="Ubuntu"/>
              <a:ea typeface="Ubuntu"/>
              <a:cs typeface="Ubuntu"/>
              <a:sym typeface="Ubuntu"/>
            </a:endParaRPr>
          </a:p>
        </p:txBody>
      </p:sp>
      <p:sp>
        <p:nvSpPr>
          <p:cNvPr id="435" name="Shape 435"/>
          <p:cNvSpPr txBox="1"/>
          <p:nvPr/>
        </p:nvSpPr>
        <p:spPr>
          <a:xfrm>
            <a:off x="723713" y="821025"/>
            <a:ext cx="3988200" cy="37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600">
                <a:solidFill>
                  <a:srgbClr val="545454"/>
                </a:solidFill>
                <a:latin typeface="Comfortaa"/>
                <a:ea typeface="Comfortaa"/>
                <a:cs typeface="Comfortaa"/>
                <a:sym typeface="Comfortaa"/>
              </a:rPr>
              <a:t>Tank Volume Recommendations</a:t>
            </a:r>
            <a:r>
              <a:rPr b="1" lang="en" sz="1600">
                <a:solidFill>
                  <a:srgbClr val="545454"/>
                </a:solidFill>
              </a:rPr>
              <a:t>:</a:t>
            </a:r>
            <a:endParaRPr b="1" sz="1600">
              <a:solidFill>
                <a:srgbClr val="54545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311700" y="216425"/>
            <a:ext cx="8520600" cy="100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G: Final Satisfactions</a:t>
            </a:r>
            <a:endParaRPr/>
          </a:p>
        </p:txBody>
      </p:sp>
      <p:sp>
        <p:nvSpPr>
          <p:cNvPr id="441" name="Shape 4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42" name="Shape 442"/>
          <p:cNvSpPr txBox="1"/>
          <p:nvPr/>
        </p:nvSpPr>
        <p:spPr>
          <a:xfrm>
            <a:off x="801600" y="4678075"/>
            <a:ext cx="8520600" cy="31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100">
                <a:latin typeface="Comfortaa"/>
                <a:ea typeface="Comfortaa"/>
                <a:cs typeface="Comfortaa"/>
                <a:sym typeface="Comfortaa"/>
              </a:rPr>
              <a:t>*based off reference cost of $80,000</a:t>
            </a:r>
            <a:endParaRPr sz="1100">
              <a:latin typeface="Comfortaa"/>
              <a:ea typeface="Comfortaa"/>
              <a:cs typeface="Comfortaa"/>
              <a:sym typeface="Comfortaa"/>
            </a:endParaRPr>
          </a:p>
        </p:txBody>
      </p:sp>
      <p:graphicFrame>
        <p:nvGraphicFramePr>
          <p:cNvPr id="443" name="Shape 443"/>
          <p:cNvGraphicFramePr/>
          <p:nvPr/>
        </p:nvGraphicFramePr>
        <p:xfrm>
          <a:off x="801600" y="826185"/>
          <a:ext cx="3000000" cy="3000000"/>
        </p:xfrm>
        <a:graphic>
          <a:graphicData uri="http://schemas.openxmlformats.org/drawingml/2006/table">
            <a:tbl>
              <a:tblPr>
                <a:noFill/>
                <a:tableStyleId>{985F8347-C7B3-4F4F-86B9-8A31CBD0D57D}</a:tableStyleId>
              </a:tblPr>
              <a:tblGrid>
                <a:gridCol w="1278175"/>
                <a:gridCol w="1241875"/>
                <a:gridCol w="1314475"/>
                <a:gridCol w="1278175"/>
                <a:gridCol w="1278175"/>
                <a:gridCol w="1278175"/>
              </a:tblGrid>
              <a:tr h="303550">
                <a:tc>
                  <a:txBody>
                    <a:bodyPr>
                      <a:noAutofit/>
                    </a:bodyPr>
                    <a:lstStyle/>
                    <a:p>
                      <a:pPr indent="0" lvl="0" marL="0" rtl="0" algn="ctr">
                        <a:spcBef>
                          <a:spcPts val="0"/>
                        </a:spcBef>
                        <a:spcAft>
                          <a:spcPts val="0"/>
                        </a:spcAft>
                        <a:buNone/>
                      </a:pPr>
                      <a:r>
                        <a:t/>
                      </a:r>
                      <a:endParaRPr/>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Raw values</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Weight</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000"/>
                        <a:t>Min</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b="1" lang="en" sz="1000"/>
                        <a:t>Max</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b="1" lang="en" sz="1000"/>
                        <a:t>Satisfaction</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8875">
                <a:tc>
                  <a:txBody>
                    <a:bodyPr>
                      <a:noAutofit/>
                    </a:bodyPr>
                    <a:lstStyle/>
                    <a:p>
                      <a:pPr indent="0" lvl="0" marL="0" rtl="0" algn="ctr">
                        <a:lnSpc>
                          <a:spcPct val="115000"/>
                        </a:lnSpc>
                        <a:spcBef>
                          <a:spcPts val="0"/>
                        </a:spcBef>
                        <a:spcAft>
                          <a:spcPts val="0"/>
                        </a:spcAft>
                        <a:buNone/>
                      </a:pPr>
                      <a:r>
                        <a:rPr b="1" lang="en" sz="1000"/>
                        <a:t>Consumption</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530.0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20%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000"/>
                        <a:t>135</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600</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94.5%</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05975">
                <a:tc>
                  <a:txBody>
                    <a:bodyPr>
                      <a:noAutofit/>
                    </a:bodyPr>
                    <a:lstStyle/>
                    <a:p>
                      <a:pPr indent="0" lvl="0" marL="0" rtl="0" algn="ctr">
                        <a:lnSpc>
                          <a:spcPct val="115000"/>
                        </a:lnSpc>
                        <a:spcBef>
                          <a:spcPts val="0"/>
                        </a:spcBef>
                        <a:spcAft>
                          <a:spcPts val="0"/>
                        </a:spcAft>
                        <a:buNone/>
                      </a:pPr>
                      <a:r>
                        <a:rPr b="1" lang="en" sz="1000"/>
                        <a:t>Relative cost</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49.2</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25%</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25</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125</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86.2%</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61850">
                <a:tc>
                  <a:txBody>
                    <a:bodyPr>
                      <a:noAutofit/>
                    </a:bodyPr>
                    <a:lstStyle/>
                    <a:p>
                      <a:pPr indent="0" lvl="0" marL="0" rtl="0" algn="ctr">
                        <a:lnSpc>
                          <a:spcPct val="115000"/>
                        </a:lnSpc>
                        <a:spcBef>
                          <a:spcPts val="0"/>
                        </a:spcBef>
                        <a:spcAft>
                          <a:spcPts val="0"/>
                        </a:spcAft>
                        <a:buNone/>
                      </a:pPr>
                      <a:r>
                        <a:rPr b="1" lang="en" sz="1000"/>
                        <a:t>Health &amp; environmental risk exposure</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16.2</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000"/>
                        <a:t>0</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35</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55.9%</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59900">
                <a:tc>
                  <a:txBody>
                    <a:bodyPr>
                      <a:noAutofit/>
                    </a:bodyPr>
                    <a:lstStyle/>
                    <a:p>
                      <a:pPr indent="0" lvl="0" marL="0" rtl="0" algn="ctr">
                        <a:lnSpc>
                          <a:spcPct val="115000"/>
                        </a:lnSpc>
                        <a:spcBef>
                          <a:spcPts val="0"/>
                        </a:spcBef>
                        <a:spcAft>
                          <a:spcPts val="0"/>
                        </a:spcAft>
                        <a:buNone/>
                      </a:pPr>
                      <a:r>
                        <a:rPr b="1" lang="en" sz="1000"/>
                        <a:t>Power system GHG emission</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43.5</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20</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100</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80.2%</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59900">
                <a:tc>
                  <a:txBody>
                    <a:bodyPr>
                      <a:noAutofit/>
                    </a:bodyPr>
                    <a:lstStyle/>
                    <a:p>
                      <a:pPr indent="0" lvl="0" marL="0" rtl="0" algn="ctr">
                        <a:lnSpc>
                          <a:spcPct val="115000"/>
                        </a:lnSpc>
                        <a:spcBef>
                          <a:spcPts val="0"/>
                        </a:spcBef>
                        <a:spcAft>
                          <a:spcPts val="0"/>
                        </a:spcAft>
                        <a:buNone/>
                      </a:pPr>
                      <a:r>
                        <a:rPr b="1" lang="en" sz="1000"/>
                        <a:t>Maintenance Occurrences</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29.0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000"/>
                        <a:t>15</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75</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87.2%</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23100">
                <a:tc>
                  <a:txBody>
                    <a:bodyPr>
                      <a:noAutofit/>
                    </a:bodyPr>
                    <a:lstStyle/>
                    <a:p>
                      <a:pPr indent="0" lvl="0" marL="0" rtl="0" algn="ctr">
                        <a:lnSpc>
                          <a:spcPct val="115000"/>
                        </a:lnSpc>
                        <a:spcBef>
                          <a:spcPts val="0"/>
                        </a:spcBef>
                        <a:spcAft>
                          <a:spcPts val="0"/>
                        </a:spcAft>
                        <a:buNone/>
                      </a:pPr>
                      <a:r>
                        <a:rPr b="1" lang="en" sz="1000"/>
                        <a:t>On demand flow rate</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29.8</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10%</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000"/>
                        <a:t>15</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35</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84.1%</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95675">
                <a:tc>
                  <a:txBody>
                    <a:bodyPr>
                      <a:noAutofit/>
                    </a:bodyPr>
                    <a:lstStyle/>
                    <a:p>
                      <a:pPr indent="0" lvl="0" marL="0" rtl="0" algn="ctr">
                        <a:lnSpc>
                          <a:spcPct val="115000"/>
                        </a:lnSpc>
                        <a:spcBef>
                          <a:spcPts val="0"/>
                        </a:spcBef>
                        <a:spcAft>
                          <a:spcPts val="0"/>
                        </a:spcAft>
                        <a:buNone/>
                      </a:pPr>
                      <a:r>
                        <a:rPr b="1" lang="en" sz="1000"/>
                        <a:t>Reliability(days consumption met</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b="1" lang="en" sz="1000"/>
                        <a:t>331.8</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15%</a:t>
                      </a:r>
                      <a:endParaRPr b="1" sz="1000"/>
                    </a:p>
                  </a:txBody>
                  <a:tcPr marT="19050" marB="19050" marR="28575" marL="28575"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000"/>
                        <a:t>200</a:t>
                      </a:r>
                      <a:endParaRPr b="1" sz="1000"/>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 sz="1000"/>
                        <a:t>365</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noAutofit/>
                    </a:bodyPr>
                    <a:lstStyle/>
                    <a:p>
                      <a:pPr indent="0" lvl="0" marL="0" marR="0" rtl="0" algn="ctr">
                        <a:lnSpc>
                          <a:spcPct val="115000"/>
                        </a:lnSpc>
                        <a:spcBef>
                          <a:spcPts val="0"/>
                        </a:spcBef>
                        <a:spcAft>
                          <a:spcPts val="0"/>
                        </a:spcAft>
                        <a:buNone/>
                      </a:pPr>
                      <a:r>
                        <a:rPr b="1" lang="en" sz="1000"/>
                        <a:t>90.3%</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r h="459900">
                <a:tc gridSpan="4">
                  <a:txBody>
                    <a:bodyPr>
                      <a:noAutofit/>
                    </a:bodyPr>
                    <a:lstStyle/>
                    <a:p>
                      <a:pPr indent="0" lvl="0" marL="0" rtl="0" algn="ctr">
                        <a:spcBef>
                          <a:spcPts val="0"/>
                        </a:spcBef>
                        <a:spcAft>
                          <a:spcPts val="0"/>
                        </a:spcAft>
                        <a:buNone/>
                      </a:pPr>
                      <a:r>
                        <a:t/>
                      </a:r>
                      <a:endParaRPr/>
                    </a:p>
                  </a:txBody>
                  <a:tcPr marT="19050" marB="19050" marR="28575" marL="28575"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hMerge="1"/>
                <a:tc hMerge="1"/>
                <a:tc hMerge="1"/>
                <a:tc>
                  <a:txBody>
                    <a:bodyPr>
                      <a:noAutofit/>
                    </a:bodyPr>
                    <a:lstStyle/>
                    <a:p>
                      <a:pPr indent="0" lvl="0" marL="0" marR="0" rtl="0" algn="ctr">
                        <a:lnSpc>
                          <a:spcPct val="115000"/>
                        </a:lnSpc>
                        <a:spcBef>
                          <a:spcPts val="0"/>
                        </a:spcBef>
                        <a:spcAft>
                          <a:spcPts val="0"/>
                        </a:spcAft>
                        <a:buNone/>
                      </a:pPr>
                      <a:r>
                        <a:rPr b="1" lang="en" sz="1000"/>
                        <a:t>Total Satisfaction: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noAutofit/>
                    </a:bodyPr>
                    <a:lstStyle/>
                    <a:p>
                      <a:pPr indent="0" lvl="0" marL="0" marR="0" rtl="0" algn="ctr">
                        <a:lnSpc>
                          <a:spcPct val="115000"/>
                        </a:lnSpc>
                        <a:spcBef>
                          <a:spcPts val="0"/>
                        </a:spcBef>
                        <a:spcAft>
                          <a:spcPts val="0"/>
                        </a:spcAft>
                        <a:buNone/>
                      </a:pPr>
                      <a:r>
                        <a:rPr b="1" lang="en" sz="1000"/>
                        <a:t>84.7%</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H: Satisfaction Curves (1)</a:t>
            </a:r>
            <a:endParaRPr/>
          </a:p>
        </p:txBody>
      </p:sp>
      <p:sp>
        <p:nvSpPr>
          <p:cNvPr id="449" name="Shape 4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50" name="Shape 450"/>
          <p:cNvPicPr preferRelativeResize="0"/>
          <p:nvPr/>
        </p:nvPicPr>
        <p:blipFill rotWithShape="1">
          <a:blip r:embed="rId3">
            <a:alphaModFix/>
          </a:blip>
          <a:srcRect b="30651" l="0" r="0" t="0"/>
          <a:stretch/>
        </p:blipFill>
        <p:spPr>
          <a:xfrm>
            <a:off x="1172038" y="1220650"/>
            <a:ext cx="6799923" cy="3638250"/>
          </a:xfrm>
          <a:prstGeom prst="rect">
            <a:avLst/>
          </a:prstGeom>
          <a:noFill/>
          <a:ln>
            <a:noFill/>
          </a:ln>
        </p:spPr>
      </p:pic>
      <p:sp>
        <p:nvSpPr>
          <p:cNvPr id="451" name="Shape 451"/>
          <p:cNvSpPr/>
          <p:nvPr/>
        </p:nvSpPr>
        <p:spPr>
          <a:xfrm>
            <a:off x="3679700" y="16897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6118100" y="16337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53" name="Shape 453"/>
          <p:cNvSpPr/>
          <p:nvPr/>
        </p:nvSpPr>
        <p:spPr>
          <a:xfrm>
            <a:off x="2917700" y="37471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p:nvPr/>
        </p:nvSpPr>
        <p:spPr>
          <a:xfrm>
            <a:off x="6346700" y="35947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Appendix H: Satisfaction Curves (2)</a:t>
            </a:r>
            <a:endParaRPr/>
          </a:p>
        </p:txBody>
      </p:sp>
      <p:sp>
        <p:nvSpPr>
          <p:cNvPr id="460" name="Shape 4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461" name="Shape 461"/>
          <p:cNvPicPr preferRelativeResize="0"/>
          <p:nvPr/>
        </p:nvPicPr>
        <p:blipFill rotWithShape="1">
          <a:blip r:embed="rId3">
            <a:alphaModFix/>
          </a:blip>
          <a:srcRect b="0" l="0" r="0" t="67498"/>
          <a:stretch/>
        </p:blipFill>
        <p:spPr>
          <a:xfrm>
            <a:off x="1031525" y="1155525"/>
            <a:ext cx="6628150" cy="1719987"/>
          </a:xfrm>
          <a:prstGeom prst="rect">
            <a:avLst/>
          </a:prstGeom>
          <a:noFill/>
          <a:ln>
            <a:noFill/>
          </a:ln>
        </p:spPr>
      </p:pic>
      <p:pic>
        <p:nvPicPr>
          <p:cNvPr id="462" name="Shape 462"/>
          <p:cNvPicPr preferRelativeResize="0"/>
          <p:nvPr/>
        </p:nvPicPr>
        <p:blipFill>
          <a:blip r:embed="rId4">
            <a:alphaModFix/>
          </a:blip>
          <a:stretch>
            <a:fillRect/>
          </a:stretch>
        </p:blipFill>
        <p:spPr>
          <a:xfrm>
            <a:off x="2490935" y="2875513"/>
            <a:ext cx="3491398" cy="1787712"/>
          </a:xfrm>
          <a:prstGeom prst="rect">
            <a:avLst/>
          </a:prstGeom>
          <a:noFill/>
          <a:ln>
            <a:noFill/>
          </a:ln>
        </p:spPr>
      </p:pic>
      <p:sp>
        <p:nvSpPr>
          <p:cNvPr id="463" name="Shape 463"/>
          <p:cNvSpPr/>
          <p:nvPr/>
        </p:nvSpPr>
        <p:spPr>
          <a:xfrm>
            <a:off x="2384300" y="13849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4" name="Shape 464"/>
          <p:cNvSpPr/>
          <p:nvPr/>
        </p:nvSpPr>
        <p:spPr>
          <a:xfrm>
            <a:off x="6803900" y="13849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5" name="Shape 465"/>
          <p:cNvSpPr/>
          <p:nvPr/>
        </p:nvSpPr>
        <p:spPr>
          <a:xfrm>
            <a:off x="5279900" y="3061350"/>
            <a:ext cx="141600" cy="141600"/>
          </a:xfrm>
          <a:prstGeom prst="ellipse">
            <a:avLst/>
          </a:prstGeom>
          <a:solidFill>
            <a:srgbClr val="0000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Appendix I: Health and Environmental Risk</a:t>
            </a:r>
            <a:endParaRPr/>
          </a:p>
        </p:txBody>
      </p:sp>
      <p:sp>
        <p:nvSpPr>
          <p:cNvPr id="471" name="Shape 4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graphicFrame>
        <p:nvGraphicFramePr>
          <p:cNvPr id="472" name="Shape 472"/>
          <p:cNvGraphicFramePr/>
          <p:nvPr/>
        </p:nvGraphicFramePr>
        <p:xfrm>
          <a:off x="1063900" y="2919475"/>
          <a:ext cx="3000000" cy="3000000"/>
        </p:xfrm>
        <a:graphic>
          <a:graphicData uri="http://schemas.openxmlformats.org/drawingml/2006/table">
            <a:tbl>
              <a:tblPr>
                <a:noFill/>
                <a:tableStyleId>{985F8347-C7B3-4F4F-86B9-8A31CBD0D57D}</a:tableStyleId>
              </a:tblPr>
              <a:tblGrid>
                <a:gridCol w="1647825"/>
                <a:gridCol w="485775"/>
                <a:gridCol w="1162050"/>
                <a:gridCol w="1162050"/>
                <a:gridCol w="1162050"/>
                <a:gridCol w="1162050"/>
              </a:tblGrid>
              <a:tr h="485775">
                <a:tc gridSpan="2" rowSpan="2">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rowSpan="2" hMerge="1"/>
                <a:tc>
                  <a:txBody>
                    <a:bodyPr>
                      <a:noAutofit/>
                    </a:bodyPr>
                    <a:lstStyle/>
                    <a:p>
                      <a:pPr indent="0" lvl="0" marL="0" rtl="0">
                        <a:lnSpc>
                          <a:spcPct val="115000"/>
                        </a:lnSpc>
                        <a:spcBef>
                          <a:spcPts val="0"/>
                        </a:spcBef>
                        <a:spcAft>
                          <a:spcPts val="0"/>
                        </a:spcAft>
                        <a:buNone/>
                      </a:pPr>
                      <a:r>
                        <a:rPr b="1" lang="en" sz="1000"/>
                        <a:t>Begin Contamination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000"/>
                        <a:t>Trace Contamination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000"/>
                        <a:t>Long-term Environmental Damage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000"/>
                        <a:t>Widespread irreversible damage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vMerge="1"/>
                <a:tc hMerge="1" vMerge="1"/>
                <a:tc>
                  <a:txBody>
                    <a:bodyPr>
                      <a:noAutofit/>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200025">
                <a:tc>
                  <a:txBody>
                    <a:bodyPr>
                      <a:noAutofit/>
                    </a:bodyPr>
                    <a:lstStyle/>
                    <a:p>
                      <a:pPr indent="0" lvl="0" marL="0" rtl="0">
                        <a:lnSpc>
                          <a:spcPct val="115000"/>
                        </a:lnSpc>
                        <a:spcBef>
                          <a:spcPts val="0"/>
                        </a:spcBef>
                        <a:spcAft>
                          <a:spcPts val="0"/>
                        </a:spcAft>
                        <a:buNone/>
                      </a:pPr>
                      <a:r>
                        <a:rPr b="1" lang="en" sz="1000"/>
                        <a:t>Daily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noAutofit/>
                    </a:bodyPr>
                    <a:lstStyle/>
                    <a:p>
                      <a:pPr indent="0" lvl="0" marL="0" rtl="0" algn="ctr">
                        <a:lnSpc>
                          <a:spcPct val="115000"/>
                        </a:lnSpc>
                        <a:spcBef>
                          <a:spcPts val="0"/>
                        </a:spcBef>
                        <a:spcAft>
                          <a:spcPts val="0"/>
                        </a:spcAft>
                        <a:buNone/>
                      </a:pPr>
                      <a:r>
                        <a:rPr b="1" lang="en" sz="1000"/>
                        <a:t>16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200025">
                <a:tc>
                  <a:txBody>
                    <a:bodyPr>
                      <a:noAutofit/>
                    </a:bodyPr>
                    <a:lstStyle/>
                    <a:p>
                      <a:pPr indent="0" lvl="0" marL="0" rtl="0">
                        <a:lnSpc>
                          <a:spcPct val="115000"/>
                        </a:lnSpc>
                        <a:spcBef>
                          <a:spcPts val="0"/>
                        </a:spcBef>
                        <a:spcAft>
                          <a:spcPts val="0"/>
                        </a:spcAft>
                        <a:buNone/>
                      </a:pPr>
                      <a:r>
                        <a:rPr b="1" lang="en" sz="1000"/>
                        <a:t>Weekly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noAutofit/>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200025">
                <a:tc>
                  <a:txBody>
                    <a:bodyPr>
                      <a:noAutofit/>
                    </a:bodyPr>
                    <a:lstStyle/>
                    <a:p>
                      <a:pPr indent="0" lvl="0" marL="0" rtl="0">
                        <a:lnSpc>
                          <a:spcPct val="115000"/>
                        </a:lnSpc>
                        <a:spcBef>
                          <a:spcPts val="0"/>
                        </a:spcBef>
                        <a:spcAft>
                          <a:spcPts val="0"/>
                        </a:spcAft>
                        <a:buNone/>
                      </a:pPr>
                      <a:r>
                        <a:rPr b="1" lang="en" sz="1000"/>
                        <a:t>Monthly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00025">
                <a:tc>
                  <a:txBody>
                    <a:bodyPr>
                      <a:noAutofit/>
                    </a:bodyPr>
                    <a:lstStyle/>
                    <a:p>
                      <a:pPr indent="0" lvl="0" marL="0" rtl="0">
                        <a:lnSpc>
                          <a:spcPct val="115000"/>
                        </a:lnSpc>
                        <a:spcBef>
                          <a:spcPts val="0"/>
                        </a:spcBef>
                        <a:spcAft>
                          <a:spcPts val="0"/>
                        </a:spcAft>
                        <a:buNone/>
                      </a:pPr>
                      <a:r>
                        <a:rPr b="1" lang="en" sz="1000"/>
                        <a:t>Yearly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graphicFrame>
        <p:nvGraphicFramePr>
          <p:cNvPr id="473" name="Shape 473"/>
          <p:cNvGraphicFramePr/>
          <p:nvPr/>
        </p:nvGraphicFramePr>
        <p:xfrm>
          <a:off x="1063900" y="1323525"/>
          <a:ext cx="3000000" cy="3000000"/>
        </p:xfrm>
        <a:graphic>
          <a:graphicData uri="http://schemas.openxmlformats.org/drawingml/2006/table">
            <a:tbl>
              <a:tblPr>
                <a:noFill/>
                <a:tableStyleId>{985F8347-C7B3-4F4F-86B9-8A31CBD0D57D}</a:tableStyleId>
              </a:tblPr>
              <a:tblGrid>
                <a:gridCol w="1647825"/>
                <a:gridCol w="485775"/>
                <a:gridCol w="1162050"/>
                <a:gridCol w="1162050"/>
                <a:gridCol w="1162050"/>
                <a:gridCol w="1162050"/>
              </a:tblGrid>
              <a:tr h="333375">
                <a:tc gridSpan="2" rowSpan="2">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rowSpan="2" hMerge="1"/>
                <a:tc>
                  <a:txBody>
                    <a:bodyPr>
                      <a:noAutofit/>
                    </a:bodyPr>
                    <a:lstStyle/>
                    <a:p>
                      <a:pPr indent="0" lvl="0" marL="0" rtl="0">
                        <a:lnSpc>
                          <a:spcPct val="115000"/>
                        </a:lnSpc>
                        <a:spcBef>
                          <a:spcPts val="0"/>
                        </a:spcBef>
                        <a:spcAft>
                          <a:spcPts val="0"/>
                        </a:spcAft>
                        <a:buNone/>
                      </a:pPr>
                      <a:r>
                        <a:rPr b="1" lang="en" sz="1000"/>
                        <a:t>Irritation or Inconvenience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000"/>
                        <a:t>Minor injury- No medical Attention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000"/>
                        <a:t>Serious Injury - Medical Attention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b="1" lang="en" sz="1000"/>
                        <a:t>Permanent injury or death</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2" vMerge="1"/>
                <a:tc hMerge="1" vMerge="1"/>
                <a:tc>
                  <a:txBody>
                    <a:bodyPr>
                      <a:noAutofit/>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200025">
                <a:tc>
                  <a:txBody>
                    <a:bodyPr>
                      <a:noAutofit/>
                    </a:bodyPr>
                    <a:lstStyle/>
                    <a:p>
                      <a:pPr indent="0" lvl="0" marL="0" rtl="0">
                        <a:lnSpc>
                          <a:spcPct val="115000"/>
                        </a:lnSpc>
                        <a:spcBef>
                          <a:spcPts val="0"/>
                        </a:spcBef>
                        <a:spcAft>
                          <a:spcPts val="0"/>
                        </a:spcAft>
                        <a:buNone/>
                      </a:pPr>
                      <a:r>
                        <a:rPr b="1" lang="en" sz="1000"/>
                        <a:t>Daily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noAutofit/>
                    </a:bodyPr>
                    <a:lstStyle/>
                    <a:p>
                      <a:pPr indent="0" lvl="0" marL="0" rtl="0" algn="ctr">
                        <a:lnSpc>
                          <a:spcPct val="115000"/>
                        </a:lnSpc>
                        <a:spcBef>
                          <a:spcPts val="0"/>
                        </a:spcBef>
                        <a:spcAft>
                          <a:spcPts val="0"/>
                        </a:spcAft>
                        <a:buNone/>
                      </a:pPr>
                      <a:r>
                        <a:rPr b="1" lang="en" sz="1000"/>
                        <a:t>16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200025">
                <a:tc>
                  <a:txBody>
                    <a:bodyPr>
                      <a:noAutofit/>
                    </a:bodyPr>
                    <a:lstStyle/>
                    <a:p>
                      <a:pPr indent="0" lvl="0" marL="0" rtl="0">
                        <a:lnSpc>
                          <a:spcPct val="115000"/>
                        </a:lnSpc>
                        <a:spcBef>
                          <a:spcPts val="0"/>
                        </a:spcBef>
                        <a:spcAft>
                          <a:spcPts val="0"/>
                        </a:spcAft>
                        <a:buNone/>
                      </a:pPr>
                      <a:r>
                        <a:rPr b="1" lang="en" sz="1000"/>
                        <a:t>Weekly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0"/>
                        </a:spcAft>
                        <a:buNone/>
                      </a:pPr>
                      <a:r>
                        <a:rPr b="1" lang="en" sz="1000"/>
                        <a:t>9</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a:txBody>
                    <a:bodyPr>
                      <a:noAutofit/>
                    </a:bodyPr>
                    <a:lstStyle/>
                    <a:p>
                      <a:pPr indent="0" lvl="0" marL="0" rtl="0" algn="ctr">
                        <a:lnSpc>
                          <a:spcPct val="115000"/>
                        </a:lnSpc>
                        <a:spcBef>
                          <a:spcPts val="0"/>
                        </a:spcBef>
                        <a:spcAft>
                          <a:spcPts val="0"/>
                        </a:spcAft>
                        <a:buNone/>
                      </a:pPr>
                      <a:r>
                        <a:rPr b="1" lang="en" sz="1000"/>
                        <a:t>12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r>
              <a:tr h="200025">
                <a:tc>
                  <a:txBody>
                    <a:bodyPr>
                      <a:noAutofit/>
                    </a:bodyPr>
                    <a:lstStyle/>
                    <a:p>
                      <a:pPr indent="0" lvl="0" marL="0" rtl="0">
                        <a:lnSpc>
                          <a:spcPct val="115000"/>
                        </a:lnSpc>
                        <a:spcBef>
                          <a:spcPts val="0"/>
                        </a:spcBef>
                        <a:spcAft>
                          <a:spcPts val="0"/>
                        </a:spcAft>
                        <a:buNone/>
                      </a:pPr>
                      <a:r>
                        <a:rPr b="1" lang="en" sz="1000"/>
                        <a:t>Monthly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noAutofit/>
                    </a:bodyPr>
                    <a:lstStyle/>
                    <a:p>
                      <a:pPr indent="0" lvl="0" marL="0" rtl="0" algn="ctr">
                        <a:lnSpc>
                          <a:spcPct val="115000"/>
                        </a:lnSpc>
                        <a:spcBef>
                          <a:spcPts val="0"/>
                        </a:spcBef>
                        <a:spcAft>
                          <a:spcPts val="0"/>
                        </a:spcAft>
                        <a:buNone/>
                      </a:pPr>
                      <a:r>
                        <a:rPr b="1" lang="en" sz="1000"/>
                        <a:t>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00025">
                <a:tc>
                  <a:txBody>
                    <a:bodyPr>
                      <a:noAutofit/>
                    </a:bodyPr>
                    <a:lstStyle/>
                    <a:p>
                      <a:pPr indent="0" lvl="0" marL="0" rtl="0">
                        <a:lnSpc>
                          <a:spcPct val="115000"/>
                        </a:lnSpc>
                        <a:spcBef>
                          <a:spcPts val="0"/>
                        </a:spcBef>
                        <a:spcAft>
                          <a:spcPts val="0"/>
                        </a:spcAft>
                        <a:buNone/>
                      </a:pPr>
                      <a:r>
                        <a:rPr b="1" lang="en" sz="1000"/>
                        <a:t>Yearly risk exposure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noAutofit/>
                    </a:bodyPr>
                    <a:lstStyle/>
                    <a:p>
                      <a:pPr indent="0" lvl="0" marL="0" rtl="0" algn="ctr">
                        <a:lnSpc>
                          <a:spcPct val="115000"/>
                        </a:lnSpc>
                        <a:spcBef>
                          <a:spcPts val="0"/>
                        </a:spcBef>
                        <a:spcAft>
                          <a:spcPts val="0"/>
                        </a:spcAft>
                        <a:buNone/>
                      </a:pPr>
                      <a:r>
                        <a:rPr b="1" lang="en" sz="1000"/>
                        <a:t>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b="1" lang="en" sz="1000"/>
                        <a:t>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p:nvPr/>
        </p:nvSpPr>
        <p:spPr>
          <a:xfrm>
            <a:off x="311700" y="1109538"/>
            <a:ext cx="8092200" cy="760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txBox="1"/>
          <p:nvPr>
            <p:ph type="title"/>
          </p:nvPr>
        </p:nvSpPr>
        <p:spPr>
          <a:xfrm>
            <a:off x="311700" y="1027913"/>
            <a:ext cx="8520600" cy="8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Developing a Rain Water Harvesting (RWH) system to provide adequate clean water to satisfy a pilot household of two people. </a:t>
            </a:r>
            <a:endParaRPr sz="1400">
              <a:latin typeface="Comfortaa"/>
              <a:ea typeface="Comfortaa"/>
              <a:cs typeface="Comfortaa"/>
              <a:sym typeface="Comfortaa"/>
            </a:endParaRPr>
          </a:p>
        </p:txBody>
      </p:sp>
      <p:sp>
        <p:nvSpPr>
          <p:cNvPr id="128" name="Shape 128"/>
          <p:cNvSpPr/>
          <p:nvPr/>
        </p:nvSpPr>
        <p:spPr>
          <a:xfrm>
            <a:off x="6665100" y="2564100"/>
            <a:ext cx="1951800" cy="309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4618025" y="2564100"/>
            <a:ext cx="1402200" cy="309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2640725" y="2551475"/>
            <a:ext cx="1232400" cy="309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a:off x="444900" y="2572000"/>
            <a:ext cx="1402200" cy="309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txBox="1"/>
          <p:nvPr>
            <p:ph type="title"/>
          </p:nvPr>
        </p:nvSpPr>
        <p:spPr>
          <a:xfrm>
            <a:off x="230600" y="1351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PROJECT </a:t>
            </a:r>
            <a:r>
              <a:rPr lang="en">
                <a:latin typeface="Comfortaa"/>
                <a:ea typeface="Comfortaa"/>
                <a:cs typeface="Comfortaa"/>
                <a:sym typeface="Comfortaa"/>
              </a:rPr>
              <a:t>CONTEXT</a:t>
            </a:r>
            <a:endParaRPr>
              <a:latin typeface="Comfortaa"/>
              <a:ea typeface="Comfortaa"/>
              <a:cs typeface="Comfortaa"/>
              <a:sym typeface="Comfortaa"/>
            </a:endParaRPr>
          </a:p>
        </p:txBody>
      </p:sp>
      <p:sp>
        <p:nvSpPr>
          <p:cNvPr id="133" name="Shape 133"/>
          <p:cNvSpPr txBox="1"/>
          <p:nvPr>
            <p:ph type="title"/>
          </p:nvPr>
        </p:nvSpPr>
        <p:spPr>
          <a:xfrm>
            <a:off x="311700" y="1920700"/>
            <a:ext cx="2422200" cy="5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This RWH system will:</a:t>
            </a:r>
            <a:endParaRPr sz="1400">
              <a:latin typeface="Comfortaa"/>
              <a:ea typeface="Comfortaa"/>
              <a:cs typeface="Comfortaa"/>
              <a:sym typeface="Comfortaa"/>
            </a:endParaRPr>
          </a:p>
        </p:txBody>
      </p:sp>
      <p:sp>
        <p:nvSpPr>
          <p:cNvPr id="134" name="Shape 134"/>
          <p:cNvSpPr txBox="1"/>
          <p:nvPr>
            <p:ph type="title"/>
          </p:nvPr>
        </p:nvSpPr>
        <p:spPr>
          <a:xfrm>
            <a:off x="398975" y="2431500"/>
            <a:ext cx="1619400" cy="5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Capture water</a:t>
            </a:r>
            <a:endParaRPr sz="1400">
              <a:latin typeface="Comfortaa"/>
              <a:ea typeface="Comfortaa"/>
              <a:cs typeface="Comfortaa"/>
              <a:sym typeface="Comfortaa"/>
            </a:endParaRPr>
          </a:p>
        </p:txBody>
      </p:sp>
      <p:sp>
        <p:nvSpPr>
          <p:cNvPr id="135" name="Shape 135"/>
          <p:cNvSpPr txBox="1"/>
          <p:nvPr>
            <p:ph type="title"/>
          </p:nvPr>
        </p:nvSpPr>
        <p:spPr>
          <a:xfrm>
            <a:off x="2640713" y="2431500"/>
            <a:ext cx="1402200" cy="5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Filter/Purify</a:t>
            </a:r>
            <a:endParaRPr sz="1400">
              <a:latin typeface="Comfortaa"/>
              <a:ea typeface="Comfortaa"/>
              <a:cs typeface="Comfortaa"/>
              <a:sym typeface="Comfortaa"/>
            </a:endParaRPr>
          </a:p>
        </p:txBody>
      </p:sp>
      <p:sp>
        <p:nvSpPr>
          <p:cNvPr id="136" name="Shape 136"/>
          <p:cNvSpPr txBox="1"/>
          <p:nvPr>
            <p:ph type="title"/>
          </p:nvPr>
        </p:nvSpPr>
        <p:spPr>
          <a:xfrm>
            <a:off x="4615263" y="2431500"/>
            <a:ext cx="1477500" cy="5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Store excess</a:t>
            </a:r>
            <a:endParaRPr sz="1400">
              <a:latin typeface="Comfortaa"/>
              <a:ea typeface="Comfortaa"/>
              <a:cs typeface="Comfortaa"/>
              <a:sym typeface="Comfortaa"/>
            </a:endParaRPr>
          </a:p>
        </p:txBody>
      </p:sp>
      <p:sp>
        <p:nvSpPr>
          <p:cNvPr id="137" name="Shape 137"/>
          <p:cNvSpPr txBox="1"/>
          <p:nvPr>
            <p:ph type="title"/>
          </p:nvPr>
        </p:nvSpPr>
        <p:spPr>
          <a:xfrm>
            <a:off x="6612725" y="2431500"/>
            <a:ext cx="2422200" cy="5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a:ea typeface="Comfortaa"/>
                <a:cs typeface="Comfortaa"/>
                <a:sym typeface="Comfortaa"/>
              </a:rPr>
              <a:t>Supply back to user</a:t>
            </a:r>
            <a:endParaRPr sz="1400">
              <a:latin typeface="Comfortaa"/>
              <a:ea typeface="Comfortaa"/>
              <a:cs typeface="Comfortaa"/>
              <a:sym typeface="Comfortaa"/>
            </a:endParaRPr>
          </a:p>
        </p:txBody>
      </p:sp>
      <p:pic>
        <p:nvPicPr>
          <p:cNvPr id="138" name="Shape 138"/>
          <p:cNvPicPr preferRelativeResize="0"/>
          <p:nvPr/>
        </p:nvPicPr>
        <p:blipFill>
          <a:blip r:embed="rId3">
            <a:alphaModFix/>
          </a:blip>
          <a:stretch>
            <a:fillRect/>
          </a:stretch>
        </p:blipFill>
        <p:spPr>
          <a:xfrm>
            <a:off x="6821566" y="3331865"/>
            <a:ext cx="1583085" cy="1583085"/>
          </a:xfrm>
          <a:prstGeom prst="rect">
            <a:avLst/>
          </a:prstGeom>
          <a:noFill/>
          <a:ln>
            <a:noFill/>
          </a:ln>
        </p:spPr>
      </p:pic>
      <p:pic>
        <p:nvPicPr>
          <p:cNvPr id="139" name="Shape 139"/>
          <p:cNvPicPr preferRelativeResize="0"/>
          <p:nvPr/>
        </p:nvPicPr>
        <p:blipFill>
          <a:blip r:embed="rId4">
            <a:alphaModFix/>
          </a:blip>
          <a:stretch>
            <a:fillRect/>
          </a:stretch>
        </p:blipFill>
        <p:spPr>
          <a:xfrm>
            <a:off x="4460079" y="3255675"/>
            <a:ext cx="1583085" cy="1583085"/>
          </a:xfrm>
          <a:prstGeom prst="rect">
            <a:avLst/>
          </a:prstGeom>
          <a:noFill/>
          <a:ln>
            <a:noFill/>
          </a:ln>
        </p:spPr>
      </p:pic>
      <p:pic>
        <p:nvPicPr>
          <p:cNvPr id="140" name="Shape 140"/>
          <p:cNvPicPr preferRelativeResize="0"/>
          <p:nvPr/>
        </p:nvPicPr>
        <p:blipFill>
          <a:blip r:embed="rId5">
            <a:alphaModFix/>
          </a:blip>
          <a:stretch>
            <a:fillRect/>
          </a:stretch>
        </p:blipFill>
        <p:spPr>
          <a:xfrm>
            <a:off x="546337" y="3451841"/>
            <a:ext cx="1324684" cy="1324684"/>
          </a:xfrm>
          <a:prstGeom prst="rect">
            <a:avLst/>
          </a:prstGeom>
          <a:noFill/>
          <a:ln>
            <a:noFill/>
          </a:ln>
        </p:spPr>
      </p:pic>
      <p:pic>
        <p:nvPicPr>
          <p:cNvPr id="141" name="Shape 141"/>
          <p:cNvPicPr preferRelativeResize="0"/>
          <p:nvPr/>
        </p:nvPicPr>
        <p:blipFill>
          <a:blip r:embed="rId6">
            <a:alphaModFix/>
          </a:blip>
          <a:stretch>
            <a:fillRect/>
          </a:stretch>
        </p:blipFill>
        <p:spPr>
          <a:xfrm>
            <a:off x="2757094" y="3538883"/>
            <a:ext cx="1169468" cy="1169468"/>
          </a:xfrm>
          <a:prstGeom prst="rect">
            <a:avLst/>
          </a:prstGeom>
          <a:noFill/>
          <a:ln>
            <a:noFill/>
          </a:ln>
        </p:spPr>
      </p:pic>
      <p:cxnSp>
        <p:nvCxnSpPr>
          <p:cNvPr id="142" name="Shape 142"/>
          <p:cNvCxnSpPr>
            <a:stCxn id="134" idx="3"/>
          </p:cNvCxnSpPr>
          <p:nvPr/>
        </p:nvCxnSpPr>
        <p:spPr>
          <a:xfrm>
            <a:off x="2018375" y="2719050"/>
            <a:ext cx="358200" cy="0"/>
          </a:xfrm>
          <a:prstGeom prst="straightConnector1">
            <a:avLst/>
          </a:prstGeom>
          <a:noFill/>
          <a:ln cap="flat" cmpd="sng" w="38100">
            <a:solidFill>
              <a:schemeClr val="dk2"/>
            </a:solidFill>
            <a:prstDash val="solid"/>
            <a:round/>
            <a:headEnd len="med" w="med" type="none"/>
            <a:tailEnd len="med" w="med" type="triangle"/>
          </a:ln>
        </p:spPr>
      </p:cxnSp>
      <p:cxnSp>
        <p:nvCxnSpPr>
          <p:cNvPr id="143" name="Shape 143"/>
          <p:cNvCxnSpPr/>
          <p:nvPr/>
        </p:nvCxnSpPr>
        <p:spPr>
          <a:xfrm>
            <a:off x="4065100" y="2719050"/>
            <a:ext cx="358200" cy="0"/>
          </a:xfrm>
          <a:prstGeom prst="straightConnector1">
            <a:avLst/>
          </a:prstGeom>
          <a:noFill/>
          <a:ln cap="flat" cmpd="sng" w="38100">
            <a:solidFill>
              <a:schemeClr val="dk2"/>
            </a:solidFill>
            <a:prstDash val="solid"/>
            <a:round/>
            <a:headEnd len="med" w="med" type="none"/>
            <a:tailEnd len="med" w="med" type="triangle"/>
          </a:ln>
        </p:spPr>
      </p:cxnSp>
      <p:cxnSp>
        <p:nvCxnSpPr>
          <p:cNvPr id="144" name="Shape 144"/>
          <p:cNvCxnSpPr/>
          <p:nvPr/>
        </p:nvCxnSpPr>
        <p:spPr>
          <a:xfrm>
            <a:off x="6173650" y="2719050"/>
            <a:ext cx="358200" cy="0"/>
          </a:xfrm>
          <a:prstGeom prst="straightConnector1">
            <a:avLst/>
          </a:prstGeom>
          <a:noFill/>
          <a:ln cap="flat" cmpd="sng" w="38100">
            <a:solidFill>
              <a:schemeClr val="dk2"/>
            </a:solidFill>
            <a:prstDash val="solid"/>
            <a:round/>
            <a:headEnd len="med" w="med" type="none"/>
            <a:tailEnd len="med" w="med" type="triangle"/>
          </a:ln>
        </p:spPr>
      </p:cxnSp>
      <p:sp>
        <p:nvSpPr>
          <p:cNvPr id="145" name="Shape 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p:nvPr/>
        </p:nvSpPr>
        <p:spPr>
          <a:xfrm>
            <a:off x="5247450" y="1284375"/>
            <a:ext cx="3773700" cy="7428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txBox="1"/>
          <p:nvPr>
            <p:ph type="title"/>
          </p:nvPr>
        </p:nvSpPr>
        <p:spPr>
          <a:xfrm>
            <a:off x="45300" y="135150"/>
            <a:ext cx="8993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DESIGN RECOMMENDATION</a:t>
            </a:r>
            <a:endParaRPr>
              <a:latin typeface="Comfortaa"/>
              <a:ea typeface="Comfortaa"/>
              <a:cs typeface="Comfortaa"/>
              <a:sym typeface="Comfortaa"/>
            </a:endParaRPr>
          </a:p>
        </p:txBody>
      </p:sp>
      <p:pic>
        <p:nvPicPr>
          <p:cNvPr id="152" name="Shape 152"/>
          <p:cNvPicPr preferRelativeResize="0"/>
          <p:nvPr/>
        </p:nvPicPr>
        <p:blipFill rotWithShape="1">
          <a:blip r:embed="rId3">
            <a:alphaModFix amt="71000"/>
          </a:blip>
          <a:srcRect b="3044" l="0" r="1671" t="5806"/>
          <a:stretch/>
        </p:blipFill>
        <p:spPr>
          <a:xfrm>
            <a:off x="0" y="1338325"/>
            <a:ext cx="5149373" cy="2853226"/>
          </a:xfrm>
          <a:prstGeom prst="rect">
            <a:avLst/>
          </a:prstGeom>
          <a:noFill/>
          <a:ln>
            <a:noFill/>
          </a:ln>
        </p:spPr>
      </p:pic>
      <p:sp>
        <p:nvSpPr>
          <p:cNvPr id="153" name="Shape 153"/>
          <p:cNvSpPr txBox="1"/>
          <p:nvPr>
            <p:ph type="title"/>
          </p:nvPr>
        </p:nvSpPr>
        <p:spPr>
          <a:xfrm>
            <a:off x="5223600" y="1338325"/>
            <a:ext cx="4236900" cy="3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C</a:t>
            </a:r>
            <a:r>
              <a:rPr lang="en" sz="1600">
                <a:latin typeface="Comfortaa"/>
                <a:ea typeface="Comfortaa"/>
                <a:cs typeface="Comfortaa"/>
                <a:sym typeface="Comfortaa"/>
              </a:rPr>
              <a:t>omprised of the following components:</a:t>
            </a:r>
            <a:endParaRPr sz="1600">
              <a:latin typeface="Comfortaa"/>
              <a:ea typeface="Comfortaa"/>
              <a:cs typeface="Comfortaa"/>
              <a:sym typeface="Comfortaa"/>
            </a:endParaRPr>
          </a:p>
          <a:p>
            <a:pPr indent="0" lvl="0" marL="0" rtl="0" algn="l">
              <a:spcBef>
                <a:spcPts val="0"/>
              </a:spcBef>
              <a:spcAft>
                <a:spcPts val="0"/>
              </a:spcAft>
              <a:buNone/>
            </a:pPr>
            <a:r>
              <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b="1" lang="en" sz="1600"/>
              <a:t>Two</a:t>
            </a:r>
            <a:r>
              <a:rPr lang="en" sz="1600">
                <a:latin typeface="Comfortaa"/>
                <a:ea typeface="Comfortaa"/>
                <a:cs typeface="Comfortaa"/>
                <a:sym typeface="Comfortaa"/>
              </a:rPr>
              <a:t> solar </a:t>
            </a:r>
            <a:r>
              <a:rPr lang="en" sz="1600">
                <a:latin typeface="Comfortaa"/>
                <a:ea typeface="Comfortaa"/>
                <a:cs typeface="Comfortaa"/>
                <a:sym typeface="Comfortaa"/>
              </a:rPr>
              <a:t>panels</a:t>
            </a:r>
            <a:r>
              <a:rPr lang="en" sz="1600">
                <a:latin typeface="Comfortaa"/>
                <a:ea typeface="Comfortaa"/>
                <a:cs typeface="Comfortaa"/>
                <a:sym typeface="Comfortaa"/>
              </a:rPr>
              <a:t> </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b="1" lang="en" sz="1600"/>
              <a:t>Three</a:t>
            </a:r>
            <a:r>
              <a:rPr lang="en" sz="1600">
                <a:latin typeface="Comfortaa"/>
                <a:ea typeface="Comfortaa"/>
                <a:cs typeface="Comfortaa"/>
                <a:sym typeface="Comfortaa"/>
              </a:rPr>
              <a:t> </a:t>
            </a:r>
            <a:r>
              <a:rPr lang="en" sz="1600">
                <a:latin typeface="Comfortaa"/>
                <a:ea typeface="Comfortaa"/>
                <a:cs typeface="Comfortaa"/>
                <a:sym typeface="Comfortaa"/>
              </a:rPr>
              <a:t>filters (1μm, 5</a:t>
            </a:r>
            <a:r>
              <a:rPr lang="en" sz="1600">
                <a:latin typeface="Comfortaa"/>
                <a:ea typeface="Comfortaa"/>
                <a:cs typeface="Comfortaa"/>
                <a:sym typeface="Comfortaa"/>
              </a:rPr>
              <a:t>μm, and</a:t>
            </a:r>
            <a:r>
              <a:rPr lang="en" sz="1600">
                <a:latin typeface="Comfortaa"/>
                <a:ea typeface="Comfortaa"/>
                <a:cs typeface="Comfortaa"/>
                <a:sym typeface="Comfortaa"/>
              </a:rPr>
              <a:t> 200μm)</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b="1" lang="en" sz="1600"/>
              <a:t>Chlorine</a:t>
            </a:r>
            <a:r>
              <a:rPr lang="en" sz="1600">
                <a:latin typeface="Comfortaa"/>
                <a:ea typeface="Comfortaa"/>
                <a:cs typeface="Comfortaa"/>
                <a:sym typeface="Comfortaa"/>
              </a:rPr>
              <a:t> treatment system</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lang="en" sz="1600">
                <a:latin typeface="Comfortaa"/>
                <a:ea typeface="Comfortaa"/>
                <a:cs typeface="Comfortaa"/>
                <a:sym typeface="Comfortaa"/>
              </a:rPr>
              <a:t>50 watt </a:t>
            </a:r>
            <a:r>
              <a:rPr b="1" lang="en" sz="1600"/>
              <a:t>UV</a:t>
            </a:r>
            <a:r>
              <a:rPr lang="en" sz="1600">
                <a:latin typeface="Comfortaa"/>
                <a:ea typeface="Comfortaa"/>
                <a:cs typeface="Comfortaa"/>
                <a:sym typeface="Comfortaa"/>
              </a:rPr>
              <a:t> system</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lang="en" sz="1600">
                <a:latin typeface="Comfortaa"/>
                <a:ea typeface="Comfortaa"/>
                <a:cs typeface="Comfortaa"/>
                <a:sym typeface="Comfortaa"/>
              </a:rPr>
              <a:t>Pump</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lang="en" sz="1600">
                <a:latin typeface="Comfortaa"/>
                <a:ea typeface="Comfortaa"/>
                <a:cs typeface="Comfortaa"/>
                <a:sym typeface="Comfortaa"/>
              </a:rPr>
              <a:t>Storage to house filter location</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lang="en" sz="1600">
                <a:latin typeface="Comfortaa"/>
                <a:ea typeface="Comfortaa"/>
                <a:cs typeface="Comfortaa"/>
                <a:sym typeface="Comfortaa"/>
              </a:rPr>
              <a:t>Ground-level Storage tank</a:t>
            </a:r>
            <a:endParaRPr sz="1600">
              <a:latin typeface="Comfortaa"/>
              <a:ea typeface="Comfortaa"/>
              <a:cs typeface="Comfortaa"/>
              <a:sym typeface="Comfortaa"/>
            </a:endParaRPr>
          </a:p>
          <a:p>
            <a:pPr indent="-330200" lvl="0" marL="457200" rtl="0" algn="l">
              <a:spcBef>
                <a:spcPts val="0"/>
              </a:spcBef>
              <a:spcAft>
                <a:spcPts val="0"/>
              </a:spcAft>
              <a:buSzPts val="1600"/>
              <a:buFont typeface="Comfortaa"/>
              <a:buChar char="●"/>
            </a:pPr>
            <a:r>
              <a:rPr lang="en" sz="1600">
                <a:latin typeface="Comfortaa"/>
                <a:ea typeface="Comfortaa"/>
                <a:cs typeface="Comfortaa"/>
                <a:sym typeface="Comfortaa"/>
              </a:rPr>
              <a:t>Catchment tank</a:t>
            </a:r>
            <a:endParaRPr sz="1600">
              <a:latin typeface="Comfortaa"/>
              <a:ea typeface="Comfortaa"/>
              <a:cs typeface="Comfortaa"/>
              <a:sym typeface="Comfortaa"/>
            </a:endParaRPr>
          </a:p>
          <a:p>
            <a:pPr indent="0" lvl="0" marL="0" rtl="0" algn="l">
              <a:spcBef>
                <a:spcPts val="0"/>
              </a:spcBef>
              <a:spcAft>
                <a:spcPts val="0"/>
              </a:spcAft>
              <a:buNone/>
            </a:pPr>
            <a:r>
              <a:t/>
            </a:r>
            <a:endParaRPr sz="1600"/>
          </a:p>
        </p:txBody>
      </p:sp>
      <p:sp>
        <p:nvSpPr>
          <p:cNvPr id="154" name="Shape 154"/>
          <p:cNvSpPr/>
          <p:nvPr/>
        </p:nvSpPr>
        <p:spPr>
          <a:xfrm flipH="1" rot="10800000">
            <a:off x="1577352" y="1463541"/>
            <a:ext cx="105900" cy="135900"/>
          </a:xfrm>
          <a:prstGeom prst="ellipse">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txBox="1"/>
          <p:nvPr/>
        </p:nvSpPr>
        <p:spPr>
          <a:xfrm>
            <a:off x="1881899" y="1463400"/>
            <a:ext cx="2205900" cy="40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u="sng">
                <a:solidFill>
                  <a:srgbClr val="FF0000"/>
                </a:solidFill>
                <a:latin typeface="Comfortaa"/>
                <a:ea typeface="Comfortaa"/>
                <a:cs typeface="Comfortaa"/>
                <a:sym typeface="Comfortaa"/>
              </a:rPr>
              <a:t>Storage Tank</a:t>
            </a:r>
            <a:r>
              <a:rPr b="1" lang="en" sz="1800"/>
              <a:t> </a:t>
            </a:r>
            <a:endParaRPr b="1" sz="1800"/>
          </a:p>
        </p:txBody>
      </p:sp>
      <p:sp>
        <p:nvSpPr>
          <p:cNvPr id="156" name="Shape 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p:nvPr/>
        </p:nvSpPr>
        <p:spPr>
          <a:xfrm>
            <a:off x="802525" y="1695625"/>
            <a:ext cx="3402600" cy="373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a:off x="5374525" y="2381425"/>
            <a:ext cx="3427500" cy="7968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a:off x="5374525" y="1695625"/>
            <a:ext cx="3402600" cy="3735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4" name="Shape 164"/>
          <p:cNvPicPr preferRelativeResize="0"/>
          <p:nvPr/>
        </p:nvPicPr>
        <p:blipFill>
          <a:blip r:embed="rId3">
            <a:alphaModFix/>
          </a:blip>
          <a:stretch>
            <a:fillRect/>
          </a:stretch>
        </p:blipFill>
        <p:spPr>
          <a:xfrm rot="5400000">
            <a:off x="6713837" y="-2140288"/>
            <a:ext cx="1037574" cy="5549201"/>
          </a:xfrm>
          <a:prstGeom prst="rect">
            <a:avLst/>
          </a:prstGeom>
          <a:noFill/>
          <a:ln>
            <a:noFill/>
          </a:ln>
        </p:spPr>
      </p:pic>
      <p:sp>
        <p:nvSpPr>
          <p:cNvPr id="165" name="Shape 165"/>
          <p:cNvSpPr txBox="1"/>
          <p:nvPr>
            <p:ph type="title"/>
          </p:nvPr>
        </p:nvSpPr>
        <p:spPr>
          <a:xfrm>
            <a:off x="0" y="196975"/>
            <a:ext cx="8301600" cy="79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STAKEHOLDERS </a:t>
            </a:r>
            <a:endParaRPr>
              <a:solidFill>
                <a:srgbClr val="FF0000"/>
              </a:solidFill>
              <a:latin typeface="Comfortaa"/>
              <a:ea typeface="Comfortaa"/>
              <a:cs typeface="Comfortaa"/>
              <a:sym typeface="Comfortaa"/>
            </a:endParaRPr>
          </a:p>
        </p:txBody>
      </p:sp>
      <p:sp>
        <p:nvSpPr>
          <p:cNvPr id="166" name="Shape 166"/>
          <p:cNvSpPr txBox="1"/>
          <p:nvPr/>
        </p:nvSpPr>
        <p:spPr>
          <a:xfrm>
            <a:off x="302050" y="1660900"/>
            <a:ext cx="3989700" cy="2897100"/>
          </a:xfrm>
          <a:prstGeom prst="rect">
            <a:avLst/>
          </a:prstGeom>
          <a:noFill/>
          <a:ln>
            <a:noFill/>
          </a:ln>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Members of RES’EAU WaterNET</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Remote communities </a:t>
            </a:r>
            <a:endParaRPr sz="1600">
              <a:latin typeface="Comfortaa"/>
              <a:ea typeface="Comfortaa"/>
              <a:cs typeface="Comfortaa"/>
              <a:sym typeface="Comfortaa"/>
            </a:endParaRPr>
          </a:p>
          <a:p>
            <a:pPr indent="0" lvl="0" marL="457200" rtl="0">
              <a:lnSpc>
                <a:spcPct val="150000"/>
              </a:lnSpc>
              <a:spcBef>
                <a:spcPts val="0"/>
              </a:spcBef>
              <a:spcAft>
                <a:spcPts val="0"/>
              </a:spcAft>
              <a:buNone/>
            </a:pPr>
            <a:r>
              <a:rPr lang="en" sz="1600">
                <a:latin typeface="Comfortaa"/>
                <a:ea typeface="Comfortaa"/>
                <a:cs typeface="Comfortaa"/>
                <a:sym typeface="Comfortaa"/>
              </a:rPr>
              <a:t>of coastal British Columbia</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solidFill>
                  <a:schemeClr val="dk1"/>
                </a:solidFill>
                <a:latin typeface="Comfortaa"/>
                <a:ea typeface="Comfortaa"/>
                <a:cs typeface="Comfortaa"/>
                <a:sym typeface="Comfortaa"/>
              </a:rPr>
              <a:t>Equipment Manufacturers</a:t>
            </a:r>
            <a:endParaRPr sz="1600">
              <a:solidFill>
                <a:schemeClr val="dk1"/>
              </a:solidFill>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R2 Design Team </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Health Authorities</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Consultants</a:t>
            </a:r>
            <a:endParaRPr sz="1600">
              <a:latin typeface="Comfortaa"/>
              <a:ea typeface="Comfortaa"/>
              <a:cs typeface="Comfortaa"/>
              <a:sym typeface="Comfortaa"/>
            </a:endParaRPr>
          </a:p>
        </p:txBody>
      </p:sp>
      <p:sp>
        <p:nvSpPr>
          <p:cNvPr id="167" name="Shape 167"/>
          <p:cNvSpPr txBox="1"/>
          <p:nvPr/>
        </p:nvSpPr>
        <p:spPr>
          <a:xfrm>
            <a:off x="4916675" y="1660900"/>
            <a:ext cx="3555900" cy="3098400"/>
          </a:xfrm>
          <a:prstGeom prst="rect">
            <a:avLst/>
          </a:prstGeom>
          <a:noFill/>
          <a:ln>
            <a:noFill/>
          </a:ln>
        </p:spPr>
        <p:txBody>
          <a:bodyPr anchorCtr="0" anchor="t" bIns="91425" lIns="91425" spcFirstLastPara="1" rIns="91425" wrap="square" tIns="91425">
            <a:noAutofit/>
          </a:bodyPr>
          <a:lstStyle/>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Independent power system </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Sustainable</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Sufficient clean water</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Resilient system</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solidFill>
                  <a:schemeClr val="dk1"/>
                </a:solidFill>
                <a:latin typeface="Comfortaa"/>
                <a:ea typeface="Comfortaa"/>
                <a:cs typeface="Comfortaa"/>
                <a:sym typeface="Comfortaa"/>
              </a:rPr>
              <a:t>Cost-efficient</a:t>
            </a:r>
            <a:endParaRPr sz="1600">
              <a:solidFill>
                <a:schemeClr val="dk1"/>
              </a:solidFill>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Simple, easily maintained</a:t>
            </a:r>
            <a:endParaRPr sz="1600">
              <a:latin typeface="Comfortaa"/>
              <a:ea typeface="Comfortaa"/>
              <a:cs typeface="Comfortaa"/>
              <a:sym typeface="Comfortaa"/>
            </a:endParaRPr>
          </a:p>
          <a:p>
            <a:pPr indent="-330200" lvl="0" marL="457200" rtl="0">
              <a:lnSpc>
                <a:spcPct val="150000"/>
              </a:lnSpc>
              <a:spcBef>
                <a:spcPts val="0"/>
              </a:spcBef>
              <a:spcAft>
                <a:spcPts val="0"/>
              </a:spcAft>
              <a:buSzPts val="1600"/>
              <a:buFont typeface="Comfortaa"/>
              <a:buChar char="●"/>
            </a:pPr>
            <a:r>
              <a:rPr lang="en" sz="1600">
                <a:latin typeface="Comfortaa"/>
                <a:ea typeface="Comfortaa"/>
                <a:cs typeface="Comfortaa"/>
                <a:sym typeface="Comfortaa"/>
              </a:rPr>
              <a:t>Compliant with regulations</a:t>
            </a:r>
            <a:endParaRPr sz="1600">
              <a:latin typeface="Comfortaa"/>
              <a:ea typeface="Comfortaa"/>
              <a:cs typeface="Comfortaa"/>
              <a:sym typeface="Comfortaa"/>
            </a:endParaRPr>
          </a:p>
          <a:p>
            <a:pPr indent="0" lvl="0" marL="0" rtl="0">
              <a:lnSpc>
                <a:spcPct val="150000"/>
              </a:lnSpc>
              <a:spcBef>
                <a:spcPts val="0"/>
              </a:spcBef>
              <a:spcAft>
                <a:spcPts val="0"/>
              </a:spcAft>
              <a:buNone/>
            </a:pPr>
            <a:r>
              <a:t/>
            </a:r>
            <a:endParaRPr sz="1600">
              <a:latin typeface="Comfortaa"/>
              <a:ea typeface="Comfortaa"/>
              <a:cs typeface="Comfortaa"/>
              <a:sym typeface="Comfortaa"/>
            </a:endParaRPr>
          </a:p>
          <a:p>
            <a:pPr indent="0" lvl="0" marL="0" rtl="0">
              <a:lnSpc>
                <a:spcPct val="150000"/>
              </a:lnSpc>
              <a:spcBef>
                <a:spcPts val="0"/>
              </a:spcBef>
              <a:spcAft>
                <a:spcPts val="0"/>
              </a:spcAft>
              <a:buNone/>
            </a:pPr>
            <a:r>
              <a:t/>
            </a:r>
            <a:endParaRPr sz="1600">
              <a:latin typeface="Comfortaa"/>
              <a:ea typeface="Comfortaa"/>
              <a:cs typeface="Comfortaa"/>
              <a:sym typeface="Comfortaa"/>
            </a:endParaRPr>
          </a:p>
        </p:txBody>
      </p:sp>
      <p:sp>
        <p:nvSpPr>
          <p:cNvPr id="168" name="Shape 168"/>
          <p:cNvSpPr txBox="1"/>
          <p:nvPr/>
        </p:nvSpPr>
        <p:spPr>
          <a:xfrm>
            <a:off x="6338906" y="198774"/>
            <a:ext cx="2603100" cy="8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Comfortaa"/>
                <a:ea typeface="Comfortaa"/>
                <a:cs typeface="Comfortaa"/>
                <a:sym typeface="Comfortaa"/>
              </a:rPr>
              <a:t>NEEDS</a:t>
            </a:r>
            <a:endParaRPr>
              <a:solidFill>
                <a:srgbClr val="FFFFFF"/>
              </a:solidFill>
            </a:endParaRPr>
          </a:p>
        </p:txBody>
      </p:sp>
      <p:pic>
        <p:nvPicPr>
          <p:cNvPr id="169" name="Shape 169"/>
          <p:cNvPicPr preferRelativeResize="0"/>
          <p:nvPr/>
        </p:nvPicPr>
        <p:blipFill>
          <a:blip r:embed="rId4">
            <a:alphaModFix/>
          </a:blip>
          <a:stretch>
            <a:fillRect/>
          </a:stretch>
        </p:blipFill>
        <p:spPr>
          <a:xfrm>
            <a:off x="4643988" y="-3612"/>
            <a:ext cx="1275974" cy="1275974"/>
          </a:xfrm>
          <a:prstGeom prst="rect">
            <a:avLst/>
          </a:prstGeom>
          <a:noFill/>
          <a:ln>
            <a:noFill/>
          </a:ln>
        </p:spPr>
      </p:pic>
      <p:sp>
        <p:nvSpPr>
          <p:cNvPr id="170" name="Shape 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178800" y="135150"/>
            <a:ext cx="8880300" cy="97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KEY ASSUMPTIONS </a:t>
            </a:r>
            <a:endParaRPr>
              <a:latin typeface="Comfortaa"/>
              <a:ea typeface="Comfortaa"/>
              <a:cs typeface="Comfortaa"/>
              <a:sym typeface="Comfortaa"/>
            </a:endParaRPr>
          </a:p>
        </p:txBody>
      </p:sp>
      <p:sp>
        <p:nvSpPr>
          <p:cNvPr id="176" name="Shape 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77" name="Shape 177"/>
          <p:cNvSpPr txBox="1"/>
          <p:nvPr/>
        </p:nvSpPr>
        <p:spPr>
          <a:xfrm>
            <a:off x="3251375" y="4368375"/>
            <a:ext cx="2678400" cy="313200"/>
          </a:xfrm>
          <a:prstGeom prst="rect">
            <a:avLst/>
          </a:prstGeom>
          <a:solidFill>
            <a:srgbClr val="FCE5CD"/>
          </a:solid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Comfortaa"/>
                <a:ea typeface="Comfortaa"/>
                <a:cs typeface="Comfortaa"/>
                <a:sym typeface="Comfortaa"/>
              </a:rPr>
              <a:t>C</a:t>
            </a:r>
            <a:r>
              <a:rPr baseline="-25000" lang="en">
                <a:solidFill>
                  <a:schemeClr val="dk1"/>
                </a:solidFill>
                <a:latin typeface="Comfortaa"/>
                <a:ea typeface="Comfortaa"/>
                <a:cs typeface="Comfortaa"/>
                <a:sym typeface="Comfortaa"/>
              </a:rPr>
              <a:t>f </a:t>
            </a:r>
            <a:r>
              <a:rPr lang="en">
                <a:solidFill>
                  <a:schemeClr val="dk1"/>
                </a:solidFill>
                <a:latin typeface="Comfortaa"/>
                <a:ea typeface="Comfortaa"/>
                <a:cs typeface="Comfortaa"/>
                <a:sym typeface="Comfortaa"/>
              </a:rPr>
              <a:t>= 8628.245</a:t>
            </a:r>
            <a:endParaRPr b="1" sz="1800">
              <a:latin typeface="Calibri"/>
              <a:ea typeface="Calibri"/>
              <a:cs typeface="Calibri"/>
              <a:sym typeface="Calibri"/>
            </a:endParaRPr>
          </a:p>
        </p:txBody>
      </p:sp>
      <p:sp>
        <p:nvSpPr>
          <p:cNvPr id="178" name="Shape 178"/>
          <p:cNvSpPr txBox="1"/>
          <p:nvPr/>
        </p:nvSpPr>
        <p:spPr>
          <a:xfrm>
            <a:off x="3285900" y="3432150"/>
            <a:ext cx="5040900" cy="313200"/>
          </a:xfrm>
          <a:prstGeom prst="rect">
            <a:avLst/>
          </a:prstGeom>
          <a:solidFill>
            <a:srgbClr val="C9DAF8"/>
          </a:solidFill>
          <a:ln>
            <a:noFill/>
          </a:ln>
        </p:spPr>
        <p:txBody>
          <a:bodyPr anchorCtr="0" anchor="ctr" bIns="91425" lIns="91425" spcFirstLastPara="1" rIns="91425" wrap="square" tIns="91425">
            <a:noAutofit/>
          </a:bodyPr>
          <a:lstStyle/>
          <a:p>
            <a:pPr indent="0" lvl="0" marL="0" algn="l">
              <a:spcBef>
                <a:spcPts val="0"/>
              </a:spcBef>
              <a:spcAft>
                <a:spcPts val="0"/>
              </a:spcAft>
              <a:buNone/>
            </a:pPr>
            <a:r>
              <a:rPr lang="en">
                <a:solidFill>
                  <a:schemeClr val="dk1"/>
                </a:solidFill>
                <a:latin typeface="Comfortaa"/>
                <a:ea typeface="Comfortaa"/>
                <a:cs typeface="Comfortaa"/>
                <a:sym typeface="Comfortaa"/>
              </a:rPr>
              <a:t>Little rain d</a:t>
            </a:r>
            <a:r>
              <a:rPr lang="en">
                <a:solidFill>
                  <a:schemeClr val="dk1"/>
                </a:solidFill>
                <a:latin typeface="Comfortaa"/>
                <a:ea typeface="Comfortaa"/>
                <a:cs typeface="Comfortaa"/>
                <a:sym typeface="Comfortaa"/>
              </a:rPr>
              <a:t>eviation from rain harvesting data</a:t>
            </a:r>
            <a:endParaRPr sz="1800">
              <a:latin typeface="Calibri"/>
              <a:ea typeface="Calibri"/>
              <a:cs typeface="Calibri"/>
              <a:sym typeface="Calibri"/>
            </a:endParaRPr>
          </a:p>
        </p:txBody>
      </p:sp>
      <p:sp>
        <p:nvSpPr>
          <p:cNvPr id="179" name="Shape 179"/>
          <p:cNvSpPr txBox="1"/>
          <p:nvPr/>
        </p:nvSpPr>
        <p:spPr>
          <a:xfrm>
            <a:off x="6881800" y="1574375"/>
            <a:ext cx="1520400" cy="72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txBox="1"/>
          <p:nvPr/>
        </p:nvSpPr>
        <p:spPr>
          <a:xfrm>
            <a:off x="7381675" y="1635000"/>
            <a:ext cx="1323900" cy="6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1" name="Shape 181"/>
          <p:cNvSpPr txBox="1"/>
          <p:nvPr/>
        </p:nvSpPr>
        <p:spPr>
          <a:xfrm>
            <a:off x="3276575" y="1065275"/>
            <a:ext cx="3452100" cy="432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omfortaa"/>
                <a:ea typeface="Comfortaa"/>
                <a:cs typeface="Comfortaa"/>
                <a:sym typeface="Comfortaa"/>
              </a:rPr>
              <a:t>Gravitational acceleration: 9.81 m/s</a:t>
            </a:r>
            <a:r>
              <a:rPr baseline="30000" lang="en">
                <a:solidFill>
                  <a:schemeClr val="dk1"/>
                </a:solidFill>
                <a:latin typeface="Comfortaa"/>
                <a:ea typeface="Comfortaa"/>
                <a:cs typeface="Comfortaa"/>
                <a:sym typeface="Comfortaa"/>
              </a:rPr>
              <a:t>2</a:t>
            </a:r>
            <a:endParaRPr/>
          </a:p>
        </p:txBody>
      </p:sp>
      <p:sp>
        <p:nvSpPr>
          <p:cNvPr id="182" name="Shape 182"/>
          <p:cNvSpPr txBox="1"/>
          <p:nvPr/>
        </p:nvSpPr>
        <p:spPr>
          <a:xfrm>
            <a:off x="3276575" y="1617950"/>
            <a:ext cx="3452100" cy="313200"/>
          </a:xfrm>
          <a:prstGeom prst="rect">
            <a:avLst/>
          </a:prstGeom>
          <a:solidFill>
            <a:srgbClr val="D9EAD3"/>
          </a:solid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Comfortaa"/>
                <a:ea typeface="Comfortaa"/>
                <a:cs typeface="Comfortaa"/>
                <a:sym typeface="Comfortaa"/>
              </a:rPr>
              <a:t>Density of water = 1000 kg/m</a:t>
            </a:r>
            <a:r>
              <a:rPr baseline="30000" lang="en">
                <a:solidFill>
                  <a:schemeClr val="dk1"/>
                </a:solidFill>
                <a:latin typeface="Comfortaa"/>
                <a:ea typeface="Comfortaa"/>
                <a:cs typeface="Comfortaa"/>
                <a:sym typeface="Comfortaa"/>
              </a:rPr>
              <a:t>3</a:t>
            </a:r>
            <a:endParaRPr/>
          </a:p>
        </p:txBody>
      </p:sp>
      <p:sp>
        <p:nvSpPr>
          <p:cNvPr id="183" name="Shape 183"/>
          <p:cNvSpPr txBox="1"/>
          <p:nvPr/>
        </p:nvSpPr>
        <p:spPr>
          <a:xfrm>
            <a:off x="3276725" y="2050925"/>
            <a:ext cx="3452100" cy="313200"/>
          </a:xfrm>
          <a:prstGeom prst="rect">
            <a:avLst/>
          </a:prstGeom>
          <a:solidFill>
            <a:srgbClr val="D9EAD3"/>
          </a:solid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Comfortaa"/>
                <a:ea typeface="Comfortaa"/>
                <a:cs typeface="Comfortaa"/>
                <a:sym typeface="Comfortaa"/>
              </a:rPr>
              <a:t>Pipe Diameter: 20 mm</a:t>
            </a:r>
            <a:endParaRPr/>
          </a:p>
        </p:txBody>
      </p:sp>
      <p:sp>
        <p:nvSpPr>
          <p:cNvPr id="184" name="Shape 184"/>
          <p:cNvSpPr txBox="1"/>
          <p:nvPr/>
        </p:nvSpPr>
        <p:spPr>
          <a:xfrm>
            <a:off x="3276725" y="2483900"/>
            <a:ext cx="3452100" cy="313200"/>
          </a:xfrm>
          <a:prstGeom prst="rect">
            <a:avLst/>
          </a:prstGeom>
          <a:solidFill>
            <a:srgbClr val="D9EAD3"/>
          </a:solid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Comfortaa"/>
                <a:ea typeface="Comfortaa"/>
                <a:cs typeface="Comfortaa"/>
                <a:sym typeface="Comfortaa"/>
              </a:rPr>
              <a:t>Pipe friction factor (</a:t>
            </a:r>
            <a:r>
              <a:rPr i="1" lang="en">
                <a:solidFill>
                  <a:schemeClr val="dk1"/>
                </a:solidFill>
                <a:latin typeface="Comfortaa"/>
                <a:ea typeface="Comfortaa"/>
                <a:cs typeface="Comfortaa"/>
                <a:sym typeface="Comfortaa"/>
              </a:rPr>
              <a:t>f</a:t>
            </a:r>
            <a:r>
              <a:rPr lang="en">
                <a:solidFill>
                  <a:schemeClr val="dk1"/>
                </a:solidFill>
                <a:latin typeface="Comfortaa"/>
                <a:ea typeface="Comfortaa"/>
                <a:cs typeface="Comfortaa"/>
                <a:sym typeface="Comfortaa"/>
              </a:rPr>
              <a:t> ) = 0.05</a:t>
            </a:r>
            <a:endParaRPr/>
          </a:p>
        </p:txBody>
      </p:sp>
      <p:sp>
        <p:nvSpPr>
          <p:cNvPr id="185" name="Shape 185"/>
          <p:cNvSpPr txBox="1"/>
          <p:nvPr/>
        </p:nvSpPr>
        <p:spPr>
          <a:xfrm>
            <a:off x="3276725" y="2916875"/>
            <a:ext cx="3452100" cy="313200"/>
          </a:xfrm>
          <a:prstGeom prst="rect">
            <a:avLst/>
          </a:prstGeom>
          <a:solidFill>
            <a:srgbClr val="D9EAD3"/>
          </a:solid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Comfortaa"/>
                <a:ea typeface="Comfortaa"/>
                <a:cs typeface="Comfortaa"/>
                <a:sym typeface="Comfortaa"/>
              </a:rPr>
              <a:t>Restriction Loss Coefficient (</a:t>
            </a:r>
            <a:r>
              <a:rPr i="1" lang="en">
                <a:solidFill>
                  <a:schemeClr val="dk1"/>
                </a:solidFill>
                <a:latin typeface="Comfortaa"/>
                <a:ea typeface="Comfortaa"/>
                <a:cs typeface="Comfortaa"/>
                <a:sym typeface="Comfortaa"/>
              </a:rPr>
              <a:t>K </a:t>
            </a:r>
            <a:r>
              <a:rPr lang="en">
                <a:solidFill>
                  <a:schemeClr val="dk1"/>
                </a:solidFill>
                <a:latin typeface="Comfortaa"/>
                <a:ea typeface="Comfortaa"/>
                <a:cs typeface="Comfortaa"/>
                <a:sym typeface="Comfortaa"/>
              </a:rPr>
              <a:t>)= 10 </a:t>
            </a:r>
            <a:endParaRPr/>
          </a:p>
        </p:txBody>
      </p:sp>
      <p:sp>
        <p:nvSpPr>
          <p:cNvPr id="186" name="Shape 186"/>
          <p:cNvSpPr txBox="1"/>
          <p:nvPr/>
        </p:nvSpPr>
        <p:spPr>
          <a:xfrm>
            <a:off x="411350" y="1915175"/>
            <a:ext cx="1323900" cy="584700"/>
          </a:xfrm>
          <a:prstGeom prst="rect">
            <a:avLst/>
          </a:prstGeom>
          <a:solidFill>
            <a:srgbClr val="B6D7A8"/>
          </a:solidFill>
          <a:ln>
            <a:noFill/>
          </a:ln>
        </p:spPr>
        <p:txBody>
          <a:bodyPr anchorCtr="0" anchor="ctr" bIns="91425" lIns="91425" spcFirstLastPara="1" rIns="91425" wrap="square" tIns="91425">
            <a:noAutofit/>
          </a:bodyPr>
          <a:lstStyle/>
          <a:p>
            <a:pPr indent="0" lvl="0" marL="0" algn="ctr">
              <a:spcBef>
                <a:spcPts val="0"/>
              </a:spcBef>
              <a:spcAft>
                <a:spcPts val="0"/>
              </a:spcAft>
              <a:buClr>
                <a:schemeClr val="dk1"/>
              </a:buClr>
              <a:buSzPts val="1100"/>
              <a:buFont typeface="Arial"/>
              <a:buNone/>
            </a:pPr>
            <a:r>
              <a:rPr lang="en">
                <a:latin typeface="Comfortaa"/>
                <a:ea typeface="Comfortaa"/>
                <a:cs typeface="Comfortaa"/>
                <a:sym typeface="Comfortaa"/>
              </a:rPr>
              <a:t>Constants</a:t>
            </a:r>
            <a:endParaRPr>
              <a:latin typeface="Comfortaa"/>
              <a:ea typeface="Comfortaa"/>
              <a:cs typeface="Comfortaa"/>
              <a:sym typeface="Comfortaa"/>
            </a:endParaRPr>
          </a:p>
        </p:txBody>
      </p:sp>
      <p:sp>
        <p:nvSpPr>
          <p:cNvPr id="187" name="Shape 187"/>
          <p:cNvSpPr txBox="1"/>
          <p:nvPr/>
        </p:nvSpPr>
        <p:spPr>
          <a:xfrm>
            <a:off x="398350" y="3544975"/>
            <a:ext cx="1323900" cy="529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a:latin typeface="Comfortaa"/>
                <a:ea typeface="Comfortaa"/>
                <a:cs typeface="Comfortaa"/>
                <a:sym typeface="Comfortaa"/>
              </a:rPr>
              <a:t>Model</a:t>
            </a:r>
            <a:r>
              <a:rPr lang="en">
                <a:solidFill>
                  <a:schemeClr val="dk1"/>
                </a:solidFill>
                <a:latin typeface="Times New Roman"/>
                <a:ea typeface="Times New Roman"/>
                <a:cs typeface="Times New Roman"/>
                <a:sym typeface="Times New Roman"/>
              </a:rPr>
              <a:t> </a:t>
            </a:r>
            <a:r>
              <a:rPr lang="en">
                <a:latin typeface="Comfortaa"/>
                <a:ea typeface="Comfortaa"/>
                <a:cs typeface="Comfortaa"/>
                <a:sym typeface="Comfortaa"/>
              </a:rPr>
              <a:t>assumption</a:t>
            </a:r>
            <a:endParaRPr>
              <a:latin typeface="Comfortaa"/>
              <a:ea typeface="Comfortaa"/>
              <a:cs typeface="Comfortaa"/>
              <a:sym typeface="Comfortaa"/>
            </a:endParaRPr>
          </a:p>
        </p:txBody>
      </p:sp>
      <p:sp>
        <p:nvSpPr>
          <p:cNvPr id="188" name="Shape 188"/>
          <p:cNvSpPr txBox="1"/>
          <p:nvPr/>
        </p:nvSpPr>
        <p:spPr>
          <a:xfrm>
            <a:off x="411350" y="4292175"/>
            <a:ext cx="1323900" cy="465600"/>
          </a:xfrm>
          <a:prstGeom prst="rect">
            <a:avLst/>
          </a:prstGeom>
          <a:solidFill>
            <a:srgbClr val="F9CB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Comfortaa"/>
                <a:ea typeface="Comfortaa"/>
                <a:cs typeface="Comfortaa"/>
                <a:sym typeface="Comfortaa"/>
              </a:rPr>
              <a:t>Measured</a:t>
            </a:r>
            <a:r>
              <a:rPr lang="en" sz="1200">
                <a:solidFill>
                  <a:schemeClr val="dk1"/>
                </a:solidFill>
                <a:latin typeface="Times New Roman"/>
                <a:ea typeface="Times New Roman"/>
                <a:cs typeface="Times New Roman"/>
                <a:sym typeface="Times New Roman"/>
              </a:rPr>
              <a:t> </a:t>
            </a:r>
            <a:r>
              <a:rPr lang="en" sz="1200">
                <a:latin typeface="Comfortaa"/>
                <a:ea typeface="Comfortaa"/>
                <a:cs typeface="Comfortaa"/>
                <a:sym typeface="Comfortaa"/>
              </a:rPr>
              <a:t>values</a:t>
            </a:r>
            <a:endParaRPr sz="1200">
              <a:latin typeface="Comfortaa"/>
              <a:ea typeface="Comfortaa"/>
              <a:cs typeface="Comfortaa"/>
              <a:sym typeface="Comfortaa"/>
            </a:endParaRPr>
          </a:p>
        </p:txBody>
      </p:sp>
      <p:cxnSp>
        <p:nvCxnSpPr>
          <p:cNvPr id="189" name="Shape 189"/>
          <p:cNvCxnSpPr>
            <a:stCxn id="186" idx="3"/>
            <a:endCxn id="181" idx="1"/>
          </p:cNvCxnSpPr>
          <p:nvPr/>
        </p:nvCxnSpPr>
        <p:spPr>
          <a:xfrm flipH="1" rot="10800000">
            <a:off x="1735250" y="1281725"/>
            <a:ext cx="1541400" cy="925800"/>
          </a:xfrm>
          <a:prstGeom prst="straightConnector1">
            <a:avLst/>
          </a:prstGeom>
          <a:noFill/>
          <a:ln cap="flat" cmpd="sng" w="9525">
            <a:solidFill>
              <a:schemeClr val="dk2"/>
            </a:solidFill>
            <a:prstDash val="solid"/>
            <a:round/>
            <a:headEnd len="med" w="med" type="none"/>
            <a:tailEnd len="med" w="med" type="triangle"/>
          </a:ln>
        </p:spPr>
      </p:cxnSp>
      <p:cxnSp>
        <p:nvCxnSpPr>
          <p:cNvPr id="190" name="Shape 190"/>
          <p:cNvCxnSpPr>
            <a:stCxn id="186" idx="3"/>
            <a:endCxn id="182" idx="1"/>
          </p:cNvCxnSpPr>
          <p:nvPr/>
        </p:nvCxnSpPr>
        <p:spPr>
          <a:xfrm flipH="1" rot="10800000">
            <a:off x="1735250" y="1774625"/>
            <a:ext cx="1541400" cy="432900"/>
          </a:xfrm>
          <a:prstGeom prst="straightConnector1">
            <a:avLst/>
          </a:prstGeom>
          <a:noFill/>
          <a:ln cap="flat" cmpd="sng" w="9525">
            <a:solidFill>
              <a:schemeClr val="dk2"/>
            </a:solidFill>
            <a:prstDash val="solid"/>
            <a:round/>
            <a:headEnd len="med" w="med" type="none"/>
            <a:tailEnd len="med" w="med" type="triangle"/>
          </a:ln>
        </p:spPr>
      </p:cxnSp>
      <p:cxnSp>
        <p:nvCxnSpPr>
          <p:cNvPr id="191" name="Shape 191"/>
          <p:cNvCxnSpPr>
            <a:stCxn id="186" idx="3"/>
            <a:endCxn id="183" idx="1"/>
          </p:cNvCxnSpPr>
          <p:nvPr/>
        </p:nvCxnSpPr>
        <p:spPr>
          <a:xfrm>
            <a:off x="1735250" y="2207525"/>
            <a:ext cx="1541400" cy="0"/>
          </a:xfrm>
          <a:prstGeom prst="straightConnector1">
            <a:avLst/>
          </a:prstGeom>
          <a:noFill/>
          <a:ln cap="flat" cmpd="sng" w="9525">
            <a:solidFill>
              <a:schemeClr val="dk2"/>
            </a:solidFill>
            <a:prstDash val="solid"/>
            <a:round/>
            <a:headEnd len="med" w="med" type="none"/>
            <a:tailEnd len="med" w="med" type="triangle"/>
          </a:ln>
        </p:spPr>
      </p:cxnSp>
      <p:cxnSp>
        <p:nvCxnSpPr>
          <p:cNvPr id="192" name="Shape 192"/>
          <p:cNvCxnSpPr>
            <a:stCxn id="186" idx="3"/>
            <a:endCxn id="184" idx="1"/>
          </p:cNvCxnSpPr>
          <p:nvPr/>
        </p:nvCxnSpPr>
        <p:spPr>
          <a:xfrm>
            <a:off x="1735250" y="2207525"/>
            <a:ext cx="1541400" cy="432900"/>
          </a:xfrm>
          <a:prstGeom prst="straightConnector1">
            <a:avLst/>
          </a:prstGeom>
          <a:noFill/>
          <a:ln cap="flat" cmpd="sng" w="9525">
            <a:solidFill>
              <a:schemeClr val="dk2"/>
            </a:solidFill>
            <a:prstDash val="solid"/>
            <a:round/>
            <a:headEnd len="med" w="med" type="none"/>
            <a:tailEnd len="med" w="med" type="triangle"/>
          </a:ln>
        </p:spPr>
      </p:cxnSp>
      <p:cxnSp>
        <p:nvCxnSpPr>
          <p:cNvPr id="193" name="Shape 193"/>
          <p:cNvCxnSpPr>
            <a:stCxn id="186" idx="3"/>
          </p:cNvCxnSpPr>
          <p:nvPr/>
        </p:nvCxnSpPr>
        <p:spPr>
          <a:xfrm>
            <a:off x="1735250" y="2207525"/>
            <a:ext cx="1541400" cy="925500"/>
          </a:xfrm>
          <a:prstGeom prst="straightConnector1">
            <a:avLst/>
          </a:prstGeom>
          <a:noFill/>
          <a:ln cap="flat" cmpd="sng" w="9525">
            <a:solidFill>
              <a:schemeClr val="dk2"/>
            </a:solidFill>
            <a:prstDash val="solid"/>
            <a:round/>
            <a:headEnd len="med" w="med" type="none"/>
            <a:tailEnd len="med" w="med" type="triangle"/>
          </a:ln>
        </p:spPr>
      </p:cxnSp>
      <p:cxnSp>
        <p:nvCxnSpPr>
          <p:cNvPr id="194" name="Shape 194"/>
          <p:cNvCxnSpPr>
            <a:stCxn id="188" idx="3"/>
          </p:cNvCxnSpPr>
          <p:nvPr/>
        </p:nvCxnSpPr>
        <p:spPr>
          <a:xfrm>
            <a:off x="1735250" y="4524975"/>
            <a:ext cx="1516200" cy="0"/>
          </a:xfrm>
          <a:prstGeom prst="straightConnector1">
            <a:avLst/>
          </a:prstGeom>
          <a:noFill/>
          <a:ln cap="flat" cmpd="sng" w="9525">
            <a:solidFill>
              <a:schemeClr val="dk2"/>
            </a:solidFill>
            <a:prstDash val="solid"/>
            <a:round/>
            <a:headEnd len="med" w="med" type="none"/>
            <a:tailEnd len="med" w="med" type="triangle"/>
          </a:ln>
        </p:spPr>
      </p:cxnSp>
      <p:cxnSp>
        <p:nvCxnSpPr>
          <p:cNvPr id="195" name="Shape 195"/>
          <p:cNvCxnSpPr/>
          <p:nvPr/>
        </p:nvCxnSpPr>
        <p:spPr>
          <a:xfrm flipH="1" rot="10800000">
            <a:off x="1722250" y="3588775"/>
            <a:ext cx="1563600" cy="220800"/>
          </a:xfrm>
          <a:prstGeom prst="straightConnector1">
            <a:avLst/>
          </a:prstGeom>
          <a:noFill/>
          <a:ln cap="flat" cmpd="sng" w="9525">
            <a:solidFill>
              <a:schemeClr val="dk2"/>
            </a:solidFill>
            <a:prstDash val="solid"/>
            <a:round/>
            <a:headEnd len="med" w="med" type="none"/>
            <a:tailEnd len="med" w="med" type="triangle"/>
          </a:ln>
        </p:spPr>
      </p:cxnSp>
      <p:sp>
        <p:nvSpPr>
          <p:cNvPr id="196" name="Shape 196"/>
          <p:cNvSpPr txBox="1"/>
          <p:nvPr/>
        </p:nvSpPr>
        <p:spPr>
          <a:xfrm>
            <a:off x="3285900" y="3871225"/>
            <a:ext cx="5684700" cy="313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Pipe length =&gt; distance between home and storage tank</a:t>
            </a:r>
            <a:endParaRPr sz="1800">
              <a:latin typeface="Calibri"/>
              <a:ea typeface="Calibri"/>
              <a:cs typeface="Calibri"/>
              <a:sym typeface="Calibri"/>
            </a:endParaRPr>
          </a:p>
        </p:txBody>
      </p:sp>
      <p:cxnSp>
        <p:nvCxnSpPr>
          <p:cNvPr id="197" name="Shape 197"/>
          <p:cNvCxnSpPr/>
          <p:nvPr/>
        </p:nvCxnSpPr>
        <p:spPr>
          <a:xfrm>
            <a:off x="1722250" y="3809575"/>
            <a:ext cx="1563600" cy="21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p:nvPr/>
        </p:nvSpPr>
        <p:spPr>
          <a:xfrm>
            <a:off x="262050" y="4099750"/>
            <a:ext cx="8067600" cy="475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262050" y="3261550"/>
            <a:ext cx="8067600" cy="7734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185850" y="899350"/>
            <a:ext cx="8143800" cy="2229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txBox="1"/>
          <p:nvPr>
            <p:ph type="title"/>
          </p:nvPr>
        </p:nvSpPr>
        <p:spPr>
          <a:xfrm>
            <a:off x="306800" y="166725"/>
            <a:ext cx="8974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DECISION MAKING PROCESS</a:t>
            </a:r>
            <a:endParaRPr sz="1200">
              <a:latin typeface="Comfortaa"/>
              <a:ea typeface="Comfortaa"/>
              <a:cs typeface="Comfortaa"/>
              <a:sym typeface="Comfortaa"/>
            </a:endParaRPr>
          </a:p>
        </p:txBody>
      </p:sp>
      <p:sp>
        <p:nvSpPr>
          <p:cNvPr id="206" name="Shape 206"/>
          <p:cNvSpPr txBox="1"/>
          <p:nvPr/>
        </p:nvSpPr>
        <p:spPr>
          <a:xfrm>
            <a:off x="350550" y="957125"/>
            <a:ext cx="7361700" cy="3913800"/>
          </a:xfrm>
          <a:prstGeom prst="rect">
            <a:avLst/>
          </a:prstGeom>
          <a:noFill/>
          <a:ln>
            <a:noFill/>
          </a:ln>
        </p:spPr>
        <p:txBody>
          <a:bodyPr anchorCtr="0" anchor="t" bIns="91425" lIns="91425" spcFirstLastPara="1" rIns="91425" wrap="square" tIns="91425">
            <a:noAutofit/>
          </a:bodyPr>
          <a:lstStyle/>
          <a:p>
            <a:pPr indent="-355600" lvl="0" marL="457200" rtl="0">
              <a:spcBef>
                <a:spcPts val="0"/>
              </a:spcBef>
              <a:spcAft>
                <a:spcPts val="0"/>
              </a:spcAft>
              <a:buSzPts val="2000"/>
              <a:buFont typeface="Comfortaa"/>
              <a:buAutoNum type="arabicPeriod"/>
            </a:pPr>
            <a:r>
              <a:rPr lang="en" sz="2000">
                <a:latin typeface="Comfortaa"/>
                <a:ea typeface="Comfortaa"/>
                <a:cs typeface="Comfortaa"/>
                <a:sym typeface="Comfortaa"/>
              </a:rPr>
              <a:t>Analyzing main components in our design solution</a:t>
            </a:r>
            <a:endParaRPr sz="20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Rainwater collection</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Storage</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Pump</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Filtration</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Disinfection</a:t>
            </a:r>
            <a:endParaRPr sz="1800">
              <a:latin typeface="Comfortaa"/>
              <a:ea typeface="Comfortaa"/>
              <a:cs typeface="Comfortaa"/>
              <a:sym typeface="Comfortaa"/>
            </a:endParaRPr>
          </a:p>
          <a:p>
            <a:pPr indent="-342900" lvl="0" marL="457200" rtl="0">
              <a:spcBef>
                <a:spcPts val="0"/>
              </a:spcBef>
              <a:spcAft>
                <a:spcPts val="0"/>
              </a:spcAft>
              <a:buSzPts val="1800"/>
              <a:buFont typeface="Comfortaa"/>
              <a:buChar char="●"/>
            </a:pPr>
            <a:r>
              <a:rPr lang="en" sz="1800">
                <a:latin typeface="Comfortaa"/>
                <a:ea typeface="Comfortaa"/>
                <a:cs typeface="Comfortaa"/>
                <a:sym typeface="Comfortaa"/>
              </a:rPr>
              <a:t>Power System</a:t>
            </a:r>
            <a:endParaRPr sz="1800">
              <a:latin typeface="Comfortaa"/>
              <a:ea typeface="Comfortaa"/>
              <a:cs typeface="Comfortaa"/>
              <a:sym typeface="Comfortaa"/>
            </a:endParaRPr>
          </a:p>
          <a:p>
            <a:pPr indent="0" lvl="0" marL="457200" rtl="0">
              <a:spcBef>
                <a:spcPts val="0"/>
              </a:spcBef>
              <a:spcAft>
                <a:spcPts val="0"/>
              </a:spcAft>
              <a:buNone/>
            </a:pPr>
            <a:r>
              <a:t/>
            </a:r>
            <a:endParaRPr b="1" sz="2000">
              <a:latin typeface="Comfortaa"/>
              <a:ea typeface="Comfortaa"/>
              <a:cs typeface="Comfortaa"/>
              <a:sym typeface="Comfortaa"/>
            </a:endParaRPr>
          </a:p>
          <a:p>
            <a:pPr indent="-355600" lvl="0" marL="457200" rtl="0">
              <a:spcBef>
                <a:spcPts val="0"/>
              </a:spcBef>
              <a:spcAft>
                <a:spcPts val="0"/>
              </a:spcAft>
              <a:buSzPts val="2000"/>
              <a:buFont typeface="Comfortaa"/>
              <a:buAutoNum type="arabicPeriod"/>
            </a:pPr>
            <a:r>
              <a:rPr lang="en" sz="2000">
                <a:latin typeface="Comfortaa"/>
                <a:ea typeface="Comfortaa"/>
                <a:cs typeface="Comfortaa"/>
                <a:sym typeface="Comfortaa"/>
              </a:rPr>
              <a:t>Prototyping: </a:t>
            </a:r>
            <a:endParaRPr sz="2000">
              <a:latin typeface="Comfortaa"/>
              <a:ea typeface="Comfortaa"/>
              <a:cs typeface="Comfortaa"/>
              <a:sym typeface="Comfortaa"/>
            </a:endParaRPr>
          </a:p>
          <a:p>
            <a:pPr indent="457200" lvl="0" marL="0" rtl="0">
              <a:spcBef>
                <a:spcPts val="0"/>
              </a:spcBef>
              <a:spcAft>
                <a:spcPts val="0"/>
              </a:spcAft>
              <a:buNone/>
            </a:pPr>
            <a:r>
              <a:rPr lang="en" sz="1800">
                <a:latin typeface="Comfortaa"/>
                <a:ea typeface="Comfortaa"/>
                <a:cs typeface="Comfortaa"/>
                <a:sym typeface="Comfortaa"/>
              </a:rPr>
              <a:t>(physical and virtual)</a:t>
            </a:r>
            <a:endParaRPr sz="1800">
              <a:latin typeface="Comfortaa"/>
              <a:ea typeface="Comfortaa"/>
              <a:cs typeface="Comfortaa"/>
              <a:sym typeface="Comfortaa"/>
            </a:endParaRPr>
          </a:p>
          <a:p>
            <a:pPr indent="457200" lvl="0" marL="0" rtl="0">
              <a:spcBef>
                <a:spcPts val="0"/>
              </a:spcBef>
              <a:spcAft>
                <a:spcPts val="0"/>
              </a:spcAft>
              <a:buNone/>
            </a:pPr>
            <a:r>
              <a:t/>
            </a:r>
            <a:endParaRPr sz="1800">
              <a:latin typeface="Comfortaa"/>
              <a:ea typeface="Comfortaa"/>
              <a:cs typeface="Comfortaa"/>
              <a:sym typeface="Comfortaa"/>
            </a:endParaRPr>
          </a:p>
          <a:p>
            <a:pPr indent="-355600" lvl="0" marL="457200" rtl="0">
              <a:spcBef>
                <a:spcPts val="0"/>
              </a:spcBef>
              <a:spcAft>
                <a:spcPts val="0"/>
              </a:spcAft>
              <a:buSzPts val="2000"/>
              <a:buFont typeface="Comfortaa"/>
              <a:buAutoNum type="arabicPeriod"/>
            </a:pPr>
            <a:r>
              <a:rPr lang="en" sz="2000">
                <a:latin typeface="Comfortaa"/>
                <a:ea typeface="Comfortaa"/>
                <a:cs typeface="Comfortaa"/>
                <a:sym typeface="Comfortaa"/>
              </a:rPr>
              <a:t>Analyzing risk</a:t>
            </a:r>
            <a:endParaRPr sz="2000">
              <a:latin typeface="Comfortaa"/>
              <a:ea typeface="Comfortaa"/>
              <a:cs typeface="Comfortaa"/>
              <a:sym typeface="Comfortaa"/>
            </a:endParaRPr>
          </a:p>
        </p:txBody>
      </p:sp>
      <p:sp>
        <p:nvSpPr>
          <p:cNvPr id="207" name="Shape 2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08" name="Shape 208"/>
          <p:cNvPicPr preferRelativeResize="0"/>
          <p:nvPr/>
        </p:nvPicPr>
        <p:blipFill>
          <a:blip r:embed="rId3">
            <a:alphaModFix/>
          </a:blip>
          <a:stretch>
            <a:fillRect/>
          </a:stretch>
        </p:blipFill>
        <p:spPr>
          <a:xfrm>
            <a:off x="4097600" y="5282825"/>
            <a:ext cx="4923550" cy="2892150"/>
          </a:xfrm>
          <a:prstGeom prst="rect">
            <a:avLst/>
          </a:prstGeom>
          <a:noFill/>
          <a:ln>
            <a:noFill/>
          </a:ln>
        </p:spPr>
      </p:pic>
      <p:pic>
        <p:nvPicPr>
          <p:cNvPr id="209" name="Shape 209"/>
          <p:cNvPicPr preferRelativeResize="0"/>
          <p:nvPr/>
        </p:nvPicPr>
        <p:blipFill>
          <a:blip r:embed="rId4">
            <a:alphaModFix/>
          </a:blip>
          <a:stretch>
            <a:fillRect/>
          </a:stretch>
        </p:blipFill>
        <p:spPr>
          <a:xfrm>
            <a:off x="6171245" y="5668879"/>
            <a:ext cx="1321216" cy="1829796"/>
          </a:xfrm>
          <a:prstGeom prst="rect">
            <a:avLst/>
          </a:prstGeom>
          <a:noFill/>
          <a:ln>
            <a:noFill/>
          </a:ln>
        </p:spPr>
      </p:pic>
      <p:pic>
        <p:nvPicPr>
          <p:cNvPr id="210" name="Shape 210"/>
          <p:cNvPicPr preferRelativeResize="0"/>
          <p:nvPr/>
        </p:nvPicPr>
        <p:blipFill>
          <a:blip r:embed="rId5">
            <a:alphaModFix/>
          </a:blip>
          <a:stretch>
            <a:fillRect/>
          </a:stretch>
        </p:blipFill>
        <p:spPr>
          <a:xfrm>
            <a:off x="6364880" y="5441600"/>
            <a:ext cx="1321216" cy="18297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230600" y="90525"/>
            <a:ext cx="89742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SOLUTIONS CONSIDERED</a:t>
            </a:r>
            <a:endParaRPr sz="1200">
              <a:latin typeface="Comfortaa"/>
              <a:ea typeface="Comfortaa"/>
              <a:cs typeface="Comfortaa"/>
              <a:sym typeface="Comfortaa"/>
            </a:endParaRPr>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17" name="Shape 217"/>
          <p:cNvPicPr preferRelativeResize="0"/>
          <p:nvPr/>
        </p:nvPicPr>
        <p:blipFill>
          <a:blip r:embed="rId3">
            <a:alphaModFix/>
          </a:blip>
          <a:stretch>
            <a:fillRect/>
          </a:stretch>
        </p:blipFill>
        <p:spPr>
          <a:xfrm>
            <a:off x="1227425" y="828500"/>
            <a:ext cx="6840332" cy="4228325"/>
          </a:xfrm>
          <a:prstGeom prst="rect">
            <a:avLst/>
          </a:prstGeom>
          <a:noFill/>
          <a:ln>
            <a:noFill/>
          </a:ln>
        </p:spPr>
      </p:pic>
      <p:sp>
        <p:nvSpPr>
          <p:cNvPr id="218" name="Shape 218"/>
          <p:cNvSpPr txBox="1"/>
          <p:nvPr/>
        </p:nvSpPr>
        <p:spPr>
          <a:xfrm>
            <a:off x="1590750" y="3233700"/>
            <a:ext cx="1400100" cy="45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txBox="1"/>
          <p:nvPr/>
        </p:nvSpPr>
        <p:spPr>
          <a:xfrm>
            <a:off x="3190425" y="4299025"/>
            <a:ext cx="930900" cy="487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Comfortaa"/>
                <a:ea typeface="Comfortaa"/>
                <a:cs typeface="Comfortaa"/>
                <a:sym typeface="Comfortaa"/>
              </a:rPr>
              <a:t>Types of Pumps</a:t>
            </a:r>
            <a:endParaRPr b="1" sz="1200">
              <a:latin typeface="Comfortaa"/>
              <a:ea typeface="Comfortaa"/>
              <a:cs typeface="Comfortaa"/>
              <a:sym typeface="Comfortaa"/>
            </a:endParaRPr>
          </a:p>
        </p:txBody>
      </p:sp>
      <p:sp>
        <p:nvSpPr>
          <p:cNvPr id="220" name="Shape 220"/>
          <p:cNvSpPr txBox="1"/>
          <p:nvPr/>
        </p:nvSpPr>
        <p:spPr>
          <a:xfrm>
            <a:off x="5932275" y="4168150"/>
            <a:ext cx="980100" cy="54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Comfortaa"/>
                <a:ea typeface="Comfortaa"/>
                <a:cs typeface="Comfortaa"/>
                <a:sym typeface="Comfortaa"/>
              </a:rPr>
              <a:t>1</a:t>
            </a:r>
            <a:r>
              <a:rPr b="1" lang="en" sz="1200">
                <a:latin typeface="Comfortaa"/>
                <a:ea typeface="Comfortaa"/>
                <a:cs typeface="Comfortaa"/>
                <a:sym typeface="Comfortaa"/>
              </a:rPr>
              <a:t>μm,5</a:t>
            </a:r>
            <a:r>
              <a:rPr b="1" lang="en" sz="1200">
                <a:solidFill>
                  <a:schemeClr val="dk1"/>
                </a:solidFill>
                <a:latin typeface="Comfortaa"/>
                <a:ea typeface="Comfortaa"/>
                <a:cs typeface="Comfortaa"/>
                <a:sym typeface="Comfortaa"/>
              </a:rPr>
              <a:t>μm, 200μm</a:t>
            </a:r>
            <a:endParaRPr b="1" sz="1200">
              <a:latin typeface="Comfortaa"/>
              <a:ea typeface="Comfortaa"/>
              <a:cs typeface="Comfortaa"/>
              <a:sym typeface="Comfortaa"/>
            </a:endParaRPr>
          </a:p>
        </p:txBody>
      </p:sp>
      <p:sp>
        <p:nvSpPr>
          <p:cNvPr id="221" name="Shape 221"/>
          <p:cNvSpPr txBox="1"/>
          <p:nvPr/>
        </p:nvSpPr>
        <p:spPr>
          <a:xfrm>
            <a:off x="175700" y="3170775"/>
            <a:ext cx="814800" cy="27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txBox="1"/>
          <p:nvPr/>
        </p:nvSpPr>
        <p:spPr>
          <a:xfrm>
            <a:off x="4381975" y="4428625"/>
            <a:ext cx="1025100" cy="4512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Comfortaa"/>
                <a:ea typeface="Comfortaa"/>
                <a:cs typeface="Comfortaa"/>
                <a:sym typeface="Comfortaa"/>
              </a:rPr>
              <a:t>vs. Ozone Treatment</a:t>
            </a:r>
            <a:endParaRPr b="1" sz="1200">
              <a:latin typeface="Comfortaa"/>
              <a:ea typeface="Comfortaa"/>
              <a:cs typeface="Comfortaa"/>
              <a:sym typeface="Comfortaa"/>
            </a:endParaRPr>
          </a:p>
        </p:txBody>
      </p:sp>
      <p:sp>
        <p:nvSpPr>
          <p:cNvPr id="223" name="Shape 223"/>
          <p:cNvSpPr txBox="1"/>
          <p:nvPr/>
        </p:nvSpPr>
        <p:spPr>
          <a:xfrm>
            <a:off x="4725300" y="2391675"/>
            <a:ext cx="814800" cy="6474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 sz="1200">
                <a:latin typeface="Comfortaa"/>
                <a:ea typeface="Comfortaa"/>
                <a:cs typeface="Comfortaa"/>
                <a:sym typeface="Comfortaa"/>
              </a:rPr>
              <a:t>50W vs. 36W UV System</a:t>
            </a:r>
            <a:endParaRPr b="1" sz="1200">
              <a:latin typeface="Comfortaa"/>
              <a:ea typeface="Comfortaa"/>
              <a:cs typeface="Comfortaa"/>
              <a:sym typeface="Comfortaa"/>
            </a:endParaRPr>
          </a:p>
        </p:txBody>
      </p:sp>
      <p:sp>
        <p:nvSpPr>
          <p:cNvPr id="224" name="Shape 224"/>
          <p:cNvSpPr txBox="1"/>
          <p:nvPr/>
        </p:nvSpPr>
        <p:spPr>
          <a:xfrm>
            <a:off x="4785483" y="1653175"/>
            <a:ext cx="980100" cy="5430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Comfortaa"/>
                <a:ea typeface="Comfortaa"/>
                <a:cs typeface="Comfortaa"/>
                <a:sym typeface="Comfortaa"/>
              </a:rPr>
              <a:t>Solar vs. Diesel</a:t>
            </a:r>
            <a:endParaRPr b="1" sz="1200">
              <a:latin typeface="Comfortaa"/>
              <a:ea typeface="Comfortaa"/>
              <a:cs typeface="Comfortaa"/>
              <a:sym typeface="Comfortaa"/>
            </a:endParaRPr>
          </a:p>
        </p:txBody>
      </p:sp>
      <p:sp>
        <p:nvSpPr>
          <p:cNvPr id="225" name="Shape 225"/>
          <p:cNvSpPr txBox="1"/>
          <p:nvPr/>
        </p:nvSpPr>
        <p:spPr>
          <a:xfrm>
            <a:off x="1941225" y="1110175"/>
            <a:ext cx="1748700" cy="451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Comfortaa"/>
                <a:ea typeface="Comfortaa"/>
                <a:cs typeface="Comfortaa"/>
                <a:sym typeface="Comfortaa"/>
              </a:rPr>
              <a:t>Seasonal variation &amp; Amount</a:t>
            </a:r>
            <a:endParaRPr b="1" sz="1200">
              <a:latin typeface="Comfortaa"/>
              <a:ea typeface="Comfortaa"/>
              <a:cs typeface="Comfortaa"/>
              <a:sym typeface="Comfortaa"/>
            </a:endParaRPr>
          </a:p>
        </p:txBody>
      </p:sp>
      <p:sp>
        <p:nvSpPr>
          <p:cNvPr id="226" name="Shape 226"/>
          <p:cNvSpPr txBox="1"/>
          <p:nvPr/>
        </p:nvSpPr>
        <p:spPr>
          <a:xfrm>
            <a:off x="1396650" y="2899200"/>
            <a:ext cx="1646400" cy="4512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1200">
                <a:latin typeface="Comfortaa"/>
                <a:ea typeface="Comfortaa"/>
                <a:cs typeface="Comfortaa"/>
                <a:sym typeface="Comfortaa"/>
              </a:rPr>
              <a:t>Size &amp; additional Catchment</a:t>
            </a:r>
            <a:endParaRPr sz="1200">
              <a:latin typeface="Comfortaa"/>
              <a:ea typeface="Comfortaa"/>
              <a:cs typeface="Comfortaa"/>
              <a:sym typeface="Comfortaa"/>
            </a:endParaRPr>
          </a:p>
        </p:txBody>
      </p:sp>
      <p:sp>
        <p:nvSpPr>
          <p:cNvPr id="227" name="Shape 227"/>
          <p:cNvSpPr txBox="1"/>
          <p:nvPr/>
        </p:nvSpPr>
        <p:spPr>
          <a:xfrm>
            <a:off x="5694600" y="3039075"/>
            <a:ext cx="1025100" cy="5430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 sz="1200">
                <a:latin typeface="Comfortaa"/>
                <a:ea typeface="Comfortaa"/>
                <a:cs typeface="Comfortaa"/>
                <a:sym typeface="Comfortaa"/>
              </a:rPr>
              <a:t>Filter Line Location</a:t>
            </a:r>
            <a:endParaRPr b="1" sz="1200">
              <a:latin typeface="Comfortaa"/>
              <a:ea typeface="Comfortaa"/>
              <a:cs typeface="Comfortaa"/>
              <a:sym typeface="Comfortaa"/>
            </a:endParaRPr>
          </a:p>
        </p:txBody>
      </p:sp>
      <p:sp>
        <p:nvSpPr>
          <p:cNvPr id="228" name="Shape 228"/>
          <p:cNvSpPr txBox="1"/>
          <p:nvPr/>
        </p:nvSpPr>
        <p:spPr>
          <a:xfrm>
            <a:off x="6237700" y="1110175"/>
            <a:ext cx="1400100" cy="73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200">
              <a:latin typeface="Comfortaa"/>
              <a:ea typeface="Comfortaa"/>
              <a:cs typeface="Comfortaa"/>
              <a:sym typeface="Comfortaa"/>
            </a:endParaRPr>
          </a:p>
        </p:txBody>
      </p:sp>
      <p:sp>
        <p:nvSpPr>
          <p:cNvPr id="229" name="Shape 229"/>
          <p:cNvSpPr txBox="1"/>
          <p:nvPr/>
        </p:nvSpPr>
        <p:spPr>
          <a:xfrm>
            <a:off x="6090625" y="1158100"/>
            <a:ext cx="1400100" cy="5430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Ground Level vs Elevated </a:t>
            </a:r>
            <a:endParaRPr b="1" sz="12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p:nvPr/>
        </p:nvSpPr>
        <p:spPr>
          <a:xfrm>
            <a:off x="311700" y="1256500"/>
            <a:ext cx="4817100" cy="15102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PHYSICAL PROTOTYPING</a:t>
            </a:r>
            <a:endParaRPr sz="3600"/>
          </a:p>
        </p:txBody>
      </p:sp>
      <p:sp>
        <p:nvSpPr>
          <p:cNvPr id="236" name="Shape 2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237" name="Shape 237"/>
          <p:cNvPicPr preferRelativeResize="0"/>
          <p:nvPr/>
        </p:nvPicPr>
        <p:blipFill>
          <a:blip r:embed="rId3">
            <a:alphaModFix amt="69000"/>
          </a:blip>
          <a:stretch>
            <a:fillRect/>
          </a:stretch>
        </p:blipFill>
        <p:spPr>
          <a:xfrm>
            <a:off x="249576" y="3261024"/>
            <a:ext cx="4929300" cy="1326000"/>
          </a:xfrm>
          <a:prstGeom prst="roundRect">
            <a:avLst>
              <a:gd fmla="val 16667" name="adj"/>
            </a:avLst>
          </a:prstGeom>
          <a:noFill/>
          <a:ln cap="flat" cmpd="sng" w="9525">
            <a:solidFill>
              <a:srgbClr val="000000"/>
            </a:solidFill>
            <a:prstDash val="solid"/>
            <a:round/>
            <a:headEnd len="sm" w="sm" type="none"/>
            <a:tailEnd len="sm" w="sm" type="none"/>
          </a:ln>
        </p:spPr>
      </p:pic>
      <p:sp>
        <p:nvSpPr>
          <p:cNvPr id="238" name="Shape 238"/>
          <p:cNvSpPr txBox="1"/>
          <p:nvPr/>
        </p:nvSpPr>
        <p:spPr>
          <a:xfrm>
            <a:off x="477825" y="1261688"/>
            <a:ext cx="4047900" cy="184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mfortaa"/>
                <a:ea typeface="Comfortaa"/>
                <a:cs typeface="Comfortaa"/>
                <a:sym typeface="Comfortaa"/>
              </a:rPr>
              <a:t>Using prototypes of RWH components to:</a:t>
            </a:r>
            <a:endParaRPr>
              <a:latin typeface="Comfortaa"/>
              <a:ea typeface="Comfortaa"/>
              <a:cs typeface="Comfortaa"/>
              <a:sym typeface="Comfortaa"/>
            </a:endParaRPr>
          </a:p>
          <a:p>
            <a:pPr indent="0" lvl="0" marL="0" rtl="0">
              <a:spcBef>
                <a:spcPts val="0"/>
              </a:spcBef>
              <a:spcAft>
                <a:spcPts val="0"/>
              </a:spcAft>
              <a:buNone/>
            </a:pPr>
            <a:r>
              <a:t/>
            </a:r>
            <a:endParaRPr>
              <a:latin typeface="Comfortaa"/>
              <a:ea typeface="Comfortaa"/>
              <a:cs typeface="Comfortaa"/>
              <a:sym typeface="Comfortaa"/>
            </a:endParaRPr>
          </a:p>
          <a:p>
            <a:pPr indent="-317500" lvl="0" marL="457200" rtl="0">
              <a:spcBef>
                <a:spcPts val="0"/>
              </a:spcBef>
              <a:spcAft>
                <a:spcPts val="0"/>
              </a:spcAft>
              <a:buSzPts val="1400"/>
              <a:buFont typeface="Comfortaa"/>
              <a:buChar char="●"/>
            </a:pPr>
            <a:r>
              <a:rPr lang="en">
                <a:latin typeface="Comfortaa"/>
                <a:ea typeface="Comfortaa"/>
                <a:cs typeface="Comfortaa"/>
                <a:sym typeface="Comfortaa"/>
              </a:rPr>
              <a:t>Calculate C</a:t>
            </a:r>
            <a:r>
              <a:rPr baseline="-25000" lang="en">
                <a:latin typeface="Comfortaa"/>
                <a:ea typeface="Comfortaa"/>
                <a:cs typeface="Comfortaa"/>
                <a:sym typeface="Comfortaa"/>
              </a:rPr>
              <a:t>f</a:t>
            </a:r>
            <a:r>
              <a:rPr lang="en">
                <a:solidFill>
                  <a:schemeClr val="dk1"/>
                </a:solidFill>
                <a:latin typeface="Comfortaa"/>
                <a:ea typeface="Comfortaa"/>
                <a:cs typeface="Comfortaa"/>
                <a:sym typeface="Comfortaa"/>
              </a:rPr>
              <a:t>,</a:t>
            </a:r>
            <a:r>
              <a:rPr lang="en">
                <a:solidFill>
                  <a:schemeClr val="dk1"/>
                </a:solidFill>
                <a:latin typeface="Comfortaa"/>
                <a:ea typeface="Comfortaa"/>
                <a:cs typeface="Comfortaa"/>
                <a:sym typeface="Comfortaa"/>
              </a:rPr>
              <a:t> K, f</a:t>
            </a:r>
            <a:endParaRPr>
              <a:solidFill>
                <a:schemeClr val="dk1"/>
              </a:solidFill>
              <a:latin typeface="Comfortaa"/>
              <a:ea typeface="Comfortaa"/>
              <a:cs typeface="Comfortaa"/>
              <a:sym typeface="Comfortaa"/>
            </a:endParaRPr>
          </a:p>
          <a:p>
            <a:pPr indent="0" lvl="0" marL="0" rtl="0">
              <a:spcBef>
                <a:spcPts val="0"/>
              </a:spcBef>
              <a:spcAft>
                <a:spcPts val="0"/>
              </a:spcAft>
              <a:buNone/>
            </a:pPr>
            <a:r>
              <a:t/>
            </a:r>
            <a:endParaRPr>
              <a:solidFill>
                <a:schemeClr val="dk1"/>
              </a:solidFill>
              <a:latin typeface="Comfortaa"/>
              <a:ea typeface="Comfortaa"/>
              <a:cs typeface="Comfortaa"/>
              <a:sym typeface="Comfortaa"/>
            </a:endParaRPr>
          </a:p>
          <a:p>
            <a:pPr indent="-317500" lvl="0" marL="457200">
              <a:spcBef>
                <a:spcPts val="0"/>
              </a:spcBef>
              <a:spcAft>
                <a:spcPts val="0"/>
              </a:spcAft>
              <a:buSzPts val="1400"/>
              <a:buFont typeface="Comfortaa"/>
              <a:buChar char="●"/>
            </a:pPr>
            <a:r>
              <a:rPr lang="en">
                <a:latin typeface="Comfortaa"/>
                <a:ea typeface="Comfortaa"/>
                <a:cs typeface="Comfortaa"/>
                <a:sym typeface="Comfortaa"/>
              </a:rPr>
              <a:t>Observe flow rate behaviour through varying lengths of tubes</a:t>
            </a:r>
            <a:endParaRPr>
              <a:latin typeface="Comfortaa"/>
              <a:ea typeface="Comfortaa"/>
              <a:cs typeface="Comfortaa"/>
              <a:sym typeface="Comfortaa"/>
            </a:endParaRPr>
          </a:p>
        </p:txBody>
      </p:sp>
      <p:pic>
        <p:nvPicPr>
          <p:cNvPr id="239" name="Shape 239"/>
          <p:cNvPicPr preferRelativeResize="0"/>
          <p:nvPr/>
        </p:nvPicPr>
        <p:blipFill rotWithShape="1">
          <a:blip r:embed="rId4">
            <a:alphaModFix amt="67000"/>
          </a:blip>
          <a:srcRect b="0" l="0" r="46921" t="0"/>
          <a:stretch/>
        </p:blipFill>
        <p:spPr>
          <a:xfrm>
            <a:off x="5391300" y="1261700"/>
            <a:ext cx="3441000" cy="3336900"/>
          </a:xfrm>
          <a:prstGeom prst="roundRect">
            <a:avLst>
              <a:gd fmla="val 16667" name="adj"/>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